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5"/>
  </p:notesMasterIdLst>
  <p:handoutMasterIdLst>
    <p:handoutMasterId r:id="rId26"/>
  </p:handoutMasterIdLst>
  <p:sldIdLst>
    <p:sldId id="279" r:id="rId5"/>
    <p:sldId id="280" r:id="rId6"/>
    <p:sldId id="281" r:id="rId7"/>
    <p:sldId id="282" r:id="rId8"/>
    <p:sldId id="283" r:id="rId9"/>
    <p:sldId id="285" r:id="rId10"/>
    <p:sldId id="286" r:id="rId11"/>
    <p:sldId id="287" r:id="rId12"/>
    <p:sldId id="288" r:id="rId13"/>
    <p:sldId id="284" r:id="rId14"/>
    <p:sldId id="289" r:id="rId15"/>
    <p:sldId id="290" r:id="rId16"/>
    <p:sldId id="291" r:id="rId17"/>
    <p:sldId id="292" r:id="rId18"/>
    <p:sldId id="293" r:id="rId19"/>
    <p:sldId id="294" r:id="rId20"/>
    <p:sldId id="295" r:id="rId21"/>
    <p:sldId id="296" r:id="rId22"/>
    <p:sldId id="297" r:id="rId23"/>
    <p:sldId id="298" r:id="rId2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6"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varScale="1">
        <p:scale>
          <a:sx n="116" d="100"/>
          <a:sy n="116" d="100"/>
        </p:scale>
        <p:origin x="-378" y="-114"/>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Stopka — symbol zastępcz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DA52D9BF-D574-4807-B36C-9E2A025BE826}" type="slidenum">
              <a:rPr/>
              <a:pPr rtl="0"/>
              <a:t>‹#›</a:t>
            </a:fld>
            <a:endParaRPr/>
          </a:p>
        </p:txBody>
      </p:sp>
    </p:spTree>
    <p:extLst>
      <p:ext uri="{BB962C8B-B14F-4D97-AF65-F5344CB8AC3E}">
        <p14:creationId xmlns:p14="http://schemas.microsoft.com/office/powerpoint/2010/main" xmlns=""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2016-06-24</a:t>
            </a:r>
            <a:endParaRPr/>
          </a:p>
        </p:txBody>
      </p:sp>
      <p:sp>
        <p:nvSpPr>
          <p:cNvPr id="4" name="Obraz slajdu — symbol zastępczy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E11EC53-F507-411E-9ADC-FBCFECE09D3D}" type="slidenum">
              <a:rPr/>
              <a:pPr rtl="0"/>
              <a:t>‹#›</a:t>
            </a:fld>
            <a:endParaRPr/>
          </a:p>
        </p:txBody>
      </p:sp>
    </p:spTree>
    <p:extLst>
      <p:ext uri="{BB962C8B-B14F-4D97-AF65-F5344CB8AC3E}">
        <p14:creationId xmlns:p14="http://schemas.microsoft.com/office/powerpoint/2010/main" xmlns=""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a14="http://schemas.microsoft.com/office/drawing/2010/main" xmlns=""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pl-PL"/>
              <a:t>Kliknij, aby edytować styl</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075668" y="5410202"/>
            <a:ext cx="2742486" cy="365125"/>
          </a:xfrm>
        </p:spPr>
        <p:txBody>
          <a:bodyPr/>
          <a:lstStyle/>
          <a:p>
            <a:fld id="{48A87A34-81AB-432B-8DAE-1953F412C126}" type="datetimeFigureOut">
              <a:rPr lang="en-US" dirty="0"/>
              <a:pPr/>
              <a:t>8/29/2021</a:t>
            </a:fld>
            <a:endParaRPr lang="en-US" dirty="0"/>
          </a:p>
        </p:txBody>
      </p:sp>
      <p:sp>
        <p:nvSpPr>
          <p:cNvPr id="5" name="Footer Placeholder 4"/>
          <p:cNvSpPr>
            <a:spLocks noGrp="1"/>
          </p:cNvSpPr>
          <p:nvPr>
            <p:ph type="ftr" sz="quarter" idx="11"/>
          </p:nvPr>
        </p:nvSpPr>
        <p:spPr>
          <a:xfrm>
            <a:off x="1875936" y="5410202"/>
            <a:ext cx="5123551" cy="365125"/>
          </a:xfrm>
        </p:spPr>
        <p:txBody>
          <a:bodyPr/>
          <a:lstStyle/>
          <a:p>
            <a:endParaRPr lang="en-US" dirty="0"/>
          </a:p>
        </p:txBody>
      </p:sp>
      <p:sp>
        <p:nvSpPr>
          <p:cNvPr id="6" name="Slide Number Placeholder 5"/>
          <p:cNvSpPr>
            <a:spLocks noGrp="1"/>
          </p:cNvSpPr>
          <p:nvPr>
            <p:ph type="sldNum" sz="quarter" idx="12"/>
          </p:nvPr>
        </p:nvSpPr>
        <p:spPr>
          <a:xfrm>
            <a:off x="9894334" y="5410200"/>
            <a:ext cx="770888"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095430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pl-PL"/>
              <a:t>Kliknij, aby edytować styl</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pl-PL"/>
              <a:t>Kliknij ikonę, aby dodać obraz</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r>
              <a:rPr lang="en-US"/>
              <a:t>2016-06-24</a:t>
            </a:r>
          </a:p>
        </p:txBody>
      </p:sp>
      <p:sp>
        <p:nvSpPr>
          <p:cNvPr id="6" name="Footer Placeholder 5"/>
          <p:cNvSpPr>
            <a:spLocks noGrp="1"/>
          </p:cNvSpPr>
          <p:nvPr>
            <p:ph type="ftr" sz="quarter" idx="11"/>
          </p:nvPr>
        </p:nvSpPr>
        <p:spPr/>
        <p:txBody>
          <a:bodyPr/>
          <a:lstStyle/>
          <a:p>
            <a:pPr rtl="0"/>
            <a:endParaRPr lang="pl-PL"/>
          </a:p>
        </p:txBody>
      </p:sp>
      <p:sp>
        <p:nvSpPr>
          <p:cNvPr id="7" name="Slide Number Placeholder 6"/>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xmlns="" val="215641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pl-PL"/>
              <a:t>Kliknij, aby edytować styl</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r>
              <a:rPr lang="en-US"/>
              <a:t>2016-06-24</a:t>
            </a:r>
          </a:p>
        </p:txBody>
      </p:sp>
      <p:sp>
        <p:nvSpPr>
          <p:cNvPr id="6" name="Footer Placeholder 5"/>
          <p:cNvSpPr>
            <a:spLocks noGrp="1"/>
          </p:cNvSpPr>
          <p:nvPr>
            <p:ph type="ftr" sz="quarter" idx="11"/>
          </p:nvPr>
        </p:nvSpPr>
        <p:spPr/>
        <p:txBody>
          <a:bodyPr/>
          <a:lstStyle/>
          <a:p>
            <a:pPr rtl="0"/>
            <a:endParaRPr lang="pl-PL"/>
          </a:p>
        </p:txBody>
      </p:sp>
      <p:sp>
        <p:nvSpPr>
          <p:cNvPr id="7" name="Slide Number Placeholder 6"/>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xmlns="" val="186698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pl-PL"/>
              <a:t>Kliknij, aby edytować styl</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r>
              <a:rPr lang="en-US"/>
              <a:t>2016-06-24</a:t>
            </a:r>
          </a:p>
        </p:txBody>
      </p:sp>
      <p:sp>
        <p:nvSpPr>
          <p:cNvPr id="6" name="Footer Placeholder 5"/>
          <p:cNvSpPr>
            <a:spLocks noGrp="1"/>
          </p:cNvSpPr>
          <p:nvPr>
            <p:ph type="ftr" sz="quarter" idx="11"/>
          </p:nvPr>
        </p:nvSpPr>
        <p:spPr/>
        <p:txBody>
          <a:bodyPr/>
          <a:lstStyle/>
          <a:p>
            <a:pPr rtl="0"/>
            <a:endParaRPr lang="pl-PL"/>
          </a:p>
        </p:txBody>
      </p:sp>
      <p:sp>
        <p:nvSpPr>
          <p:cNvPr id="7" name="Slide Number Placeholder 6"/>
          <p:cNvSpPr>
            <a:spLocks noGrp="1"/>
          </p:cNvSpPr>
          <p:nvPr>
            <p:ph type="sldNum" sz="quarter" idx="12"/>
          </p:nvPr>
        </p:nvSpPr>
        <p:spPr/>
        <p:txBody>
          <a:bodyPr/>
          <a:lstStyle/>
          <a:p>
            <a:pPr rtl="0"/>
            <a:fld id="{E5FD5434-F838-4DD4-A17B-1CB1A1850DF4}" type="slidenum">
              <a:rPr lang="pl-PL" smtClean="0"/>
              <a:pPr rtl="0"/>
              <a:t>‹#›</a:t>
            </a:fld>
            <a:endParaRPr lang="pl-PL"/>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xmlns="" val="304520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pl-PL"/>
              <a:t>Kliknij, aby edytować styl</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r>
              <a:rPr lang="en-US"/>
              <a:t>2016-06-24</a:t>
            </a:r>
          </a:p>
        </p:txBody>
      </p:sp>
      <p:sp>
        <p:nvSpPr>
          <p:cNvPr id="6" name="Footer Placeholder 5"/>
          <p:cNvSpPr>
            <a:spLocks noGrp="1"/>
          </p:cNvSpPr>
          <p:nvPr>
            <p:ph type="ftr" sz="quarter" idx="11"/>
          </p:nvPr>
        </p:nvSpPr>
        <p:spPr/>
        <p:txBody>
          <a:bodyPr/>
          <a:lstStyle/>
          <a:p>
            <a:pPr rtl="0"/>
            <a:endParaRPr lang="pl-PL"/>
          </a:p>
        </p:txBody>
      </p:sp>
      <p:sp>
        <p:nvSpPr>
          <p:cNvPr id="7" name="Slide Number Placeholder 6"/>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xmlns="" val="1430849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pl-PL"/>
              <a:t>Kliknij, aby edytować styl</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pPr rtl="0"/>
            <a:r>
              <a:rPr lang="en-US"/>
              <a:t>2016-06-24</a:t>
            </a:r>
          </a:p>
        </p:txBody>
      </p:sp>
      <p:sp>
        <p:nvSpPr>
          <p:cNvPr id="4" name="Footer Placeholder 3"/>
          <p:cNvSpPr>
            <a:spLocks noGrp="1"/>
          </p:cNvSpPr>
          <p:nvPr>
            <p:ph type="ftr" sz="quarter" idx="11"/>
          </p:nvPr>
        </p:nvSpPr>
        <p:spPr/>
        <p:txBody>
          <a:bodyPr/>
          <a:lstStyle/>
          <a:p>
            <a:pPr rtl="0"/>
            <a:endParaRPr lang="pl-PL"/>
          </a:p>
        </p:txBody>
      </p:sp>
      <p:sp>
        <p:nvSpPr>
          <p:cNvPr id="5" name="Slide Number Placeholder 4"/>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xmlns="" val="1011757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pl-PL"/>
              <a:t>Kliknij, aby edytować styl</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pl-PL"/>
              <a:t>Kliknij ikonę, aby dodać obraz</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pl-PL"/>
              <a:t>Kliknij ikonę, aby dodać obraz</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pl-PL"/>
              <a:t>Kliknij ikonę, aby dodać obraz</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pPr rtl="0"/>
            <a:r>
              <a:rPr lang="en-US"/>
              <a:t>2016-06-24</a:t>
            </a:r>
          </a:p>
        </p:txBody>
      </p:sp>
      <p:sp>
        <p:nvSpPr>
          <p:cNvPr id="4" name="Footer Placeholder 3"/>
          <p:cNvSpPr>
            <a:spLocks noGrp="1"/>
          </p:cNvSpPr>
          <p:nvPr>
            <p:ph type="ftr" sz="quarter" idx="11"/>
          </p:nvPr>
        </p:nvSpPr>
        <p:spPr/>
        <p:txBody>
          <a:bodyPr/>
          <a:lstStyle/>
          <a:p>
            <a:pPr rtl="0"/>
            <a:endParaRPr lang="pl-PL"/>
          </a:p>
        </p:txBody>
      </p:sp>
      <p:sp>
        <p:nvSpPr>
          <p:cNvPr id="5" name="Slide Number Placeholder 4"/>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xmlns="" val="565304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r>
              <a:rPr lang="en-US"/>
              <a:t>2016-06-24</a:t>
            </a:r>
          </a:p>
        </p:txBody>
      </p:sp>
      <p:sp>
        <p:nvSpPr>
          <p:cNvPr id="5" name="Footer Placeholder 4"/>
          <p:cNvSpPr>
            <a:spLocks noGrp="1"/>
          </p:cNvSpPr>
          <p:nvPr>
            <p:ph type="ftr" sz="quarter" idx="11"/>
          </p:nvPr>
        </p:nvSpPr>
        <p:spPr/>
        <p:txBody>
          <a:bodyPr/>
          <a:lstStyle/>
          <a:p>
            <a:pPr rtl="0"/>
            <a:endParaRPr lang="pl-PL"/>
          </a:p>
        </p:txBody>
      </p:sp>
      <p:sp>
        <p:nvSpPr>
          <p:cNvPr id="6" name="Slide Number Placeholder 5"/>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xmlns="" val="25471494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r>
              <a:rPr lang="en-US"/>
              <a:t>2016-06-24</a:t>
            </a:r>
          </a:p>
        </p:txBody>
      </p:sp>
      <p:sp>
        <p:nvSpPr>
          <p:cNvPr id="5" name="Footer Placeholder 4"/>
          <p:cNvSpPr>
            <a:spLocks noGrp="1"/>
          </p:cNvSpPr>
          <p:nvPr>
            <p:ph type="ftr" sz="quarter" idx="11"/>
          </p:nvPr>
        </p:nvSpPr>
        <p:spPr/>
        <p:txBody>
          <a:bodyPr/>
          <a:lstStyle/>
          <a:p>
            <a:pPr rtl="0"/>
            <a:endParaRPr lang="pl-PL"/>
          </a:p>
        </p:txBody>
      </p:sp>
      <p:sp>
        <p:nvSpPr>
          <p:cNvPr id="6" name="Slide Number Placeholder 5"/>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xmlns="" val="389245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r>
              <a:rPr lang="en-US"/>
              <a:t>2016-06-24</a:t>
            </a:r>
          </a:p>
        </p:txBody>
      </p:sp>
      <p:sp>
        <p:nvSpPr>
          <p:cNvPr id="5" name="Footer Placeholder 4"/>
          <p:cNvSpPr>
            <a:spLocks noGrp="1"/>
          </p:cNvSpPr>
          <p:nvPr>
            <p:ph type="ftr" sz="quarter" idx="11"/>
          </p:nvPr>
        </p:nvSpPr>
        <p:spPr/>
        <p:txBody>
          <a:bodyPr/>
          <a:lstStyle/>
          <a:p>
            <a:pPr rtl="0"/>
            <a:endParaRPr lang="pl-PL"/>
          </a:p>
        </p:txBody>
      </p:sp>
      <p:sp>
        <p:nvSpPr>
          <p:cNvPr id="6" name="Slide Number Placeholder 5"/>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xmlns="" val="5908934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pl-PL"/>
              <a:t>Kliknij, aby edytować styl</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rtl="0"/>
            <a:r>
              <a:rPr lang="en-US"/>
              <a:t>2016-06-24</a:t>
            </a:r>
          </a:p>
        </p:txBody>
      </p:sp>
      <p:sp>
        <p:nvSpPr>
          <p:cNvPr id="5" name="Footer Placeholder 4"/>
          <p:cNvSpPr>
            <a:spLocks noGrp="1"/>
          </p:cNvSpPr>
          <p:nvPr>
            <p:ph type="ftr" sz="quarter" idx="11"/>
          </p:nvPr>
        </p:nvSpPr>
        <p:spPr/>
        <p:txBody>
          <a:bodyPr/>
          <a:lstStyle/>
          <a:p>
            <a:pPr rtl="0"/>
            <a:endParaRPr lang="pl-PL"/>
          </a:p>
        </p:txBody>
      </p:sp>
      <p:sp>
        <p:nvSpPr>
          <p:cNvPr id="6" name="Slide Number Placeholder 5"/>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xmlns="" val="32635668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rtl="0"/>
            <a:r>
              <a:rPr lang="en-US"/>
              <a:t>2016-06-24</a:t>
            </a:r>
          </a:p>
        </p:txBody>
      </p:sp>
      <p:sp>
        <p:nvSpPr>
          <p:cNvPr id="6" name="Footer Placeholder 5"/>
          <p:cNvSpPr>
            <a:spLocks noGrp="1"/>
          </p:cNvSpPr>
          <p:nvPr>
            <p:ph type="ftr" sz="quarter" idx="11"/>
          </p:nvPr>
        </p:nvSpPr>
        <p:spPr/>
        <p:txBody>
          <a:bodyPr/>
          <a:lstStyle/>
          <a:p>
            <a:pPr rtl="0"/>
            <a:endParaRPr lang="pl-PL"/>
          </a:p>
        </p:txBody>
      </p:sp>
      <p:sp>
        <p:nvSpPr>
          <p:cNvPr id="7" name="Slide Number Placeholder 6"/>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xmlns="" val="2685595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pl-PL"/>
              <a:t>Kliknij, aby edytować styl</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113" y="3073398"/>
            <a:ext cx="4877121"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0593" y="3073398"/>
            <a:ext cx="4873940"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rtl="0"/>
            <a:r>
              <a:rPr lang="en-US"/>
              <a:t>2016-06-24</a:t>
            </a:r>
          </a:p>
        </p:txBody>
      </p:sp>
      <p:sp>
        <p:nvSpPr>
          <p:cNvPr id="8" name="Footer Placeholder 7"/>
          <p:cNvSpPr>
            <a:spLocks noGrp="1"/>
          </p:cNvSpPr>
          <p:nvPr>
            <p:ph type="ftr" sz="quarter" idx="11"/>
          </p:nvPr>
        </p:nvSpPr>
        <p:spPr/>
        <p:txBody>
          <a:bodyPr/>
          <a:lstStyle/>
          <a:p>
            <a:pPr rtl="0"/>
            <a:endParaRPr lang="pl-PL"/>
          </a:p>
        </p:txBody>
      </p:sp>
      <p:sp>
        <p:nvSpPr>
          <p:cNvPr id="9" name="Slide Number Placeholder 8"/>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xmlns="" val="3426213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rtl="0"/>
            <a:r>
              <a:rPr lang="en-US"/>
              <a:t>2016-06-24</a:t>
            </a:r>
          </a:p>
        </p:txBody>
      </p:sp>
      <p:sp>
        <p:nvSpPr>
          <p:cNvPr id="4" name="Footer Placeholder 3"/>
          <p:cNvSpPr>
            <a:spLocks noGrp="1"/>
          </p:cNvSpPr>
          <p:nvPr>
            <p:ph type="ftr" sz="quarter" idx="11"/>
          </p:nvPr>
        </p:nvSpPr>
        <p:spPr/>
        <p:txBody>
          <a:bodyPr/>
          <a:lstStyle/>
          <a:p>
            <a:pPr rtl="0"/>
            <a:endParaRPr lang="pl-PL"/>
          </a:p>
        </p:txBody>
      </p:sp>
      <p:sp>
        <p:nvSpPr>
          <p:cNvPr id="5" name="Slide Number Placeholder 4"/>
          <p:cNvSpPr>
            <a:spLocks noGrp="1"/>
          </p:cNvSpPr>
          <p:nvPr>
            <p:ph type="sldNum" sz="quarter" idx="12"/>
          </p:nvPr>
        </p:nvSpPr>
        <p:spPr/>
        <p:txBody>
          <a:body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xmlns="" val="7798454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534763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pl-PL"/>
              <a:t>Kliknij, aby edytować styl</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329453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pl-PL"/>
              <a:t>Kliknij, aby edytować styl</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pl-PL"/>
              <a:t>Kliknij ikonę, aby dodać obraz</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4152608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extLst>
              <a:ext uri="{28A0092B-C50C-407E-A947-70E740481C1C}">
                <a14:useLocalDpi xmlns:a14="http://schemas.microsoft.com/office/drawing/2010/main" xmlns=""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r>
              <a:rPr lang="en-US"/>
              <a:t>2016-06-24</a:t>
            </a:r>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pl-PL"/>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E5FD5434-F838-4DD4-A17B-1CB1A1850DF4}" type="slidenum">
              <a:rPr lang="pl-PL" smtClean="0"/>
              <a:pPr rtl="0"/>
              <a:t>‹#›</a:t>
            </a:fld>
            <a:endParaRPr lang="pl-PL"/>
          </a:p>
        </p:txBody>
      </p:sp>
    </p:spTree>
    <p:extLst>
      <p:ext uri="{BB962C8B-B14F-4D97-AF65-F5344CB8AC3E}">
        <p14:creationId xmlns:p14="http://schemas.microsoft.com/office/powerpoint/2010/main" xmlns="" val="2495869404"/>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ojewypieki.com/przepis/krem-bawarski-z-truskawkami" TargetMode="External"/><Relationship Id="rId2" Type="http://schemas.openxmlformats.org/officeDocument/2006/relationships/hyperlink" Target="http://www.zsgips.stecu.pl/serwer/pekalska2.pdf" TargetMode="External"/><Relationship Id="rId1" Type="http://schemas.openxmlformats.org/officeDocument/2006/relationships/slideLayout" Target="../slideLayouts/slideLayout2.xml"/><Relationship Id="rId6" Type="http://schemas.openxmlformats.org/officeDocument/2006/relationships/hyperlink" Target="http://www.mamz.pl/almanach/skrypty/1.techciastkarska/13.htm" TargetMode="External"/><Relationship Id="rId5" Type="http://schemas.openxmlformats.org/officeDocument/2006/relationships/hyperlink" Target="http://pomyslowakuchnia.pl/krem-russel/" TargetMode="External"/><Relationship Id="rId4" Type="http://schemas.openxmlformats.org/officeDocument/2006/relationships/hyperlink" Target="http://www.mamz.pl/almanach/skrypty/1.techciastkarska/15.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1126435" y="1749287"/>
            <a:ext cx="9843508" cy="2024065"/>
          </a:xfrm>
        </p:spPr>
        <p:txBody>
          <a:bodyPr rtlCol="0">
            <a:normAutofit fontScale="90000"/>
          </a:bodyPr>
          <a:lstStyle/>
          <a:p>
            <a:pPr rtl="0"/>
            <a:r>
              <a:rPr lang="pl-PL" dirty="0"/>
              <a:t>S</a:t>
            </a:r>
            <a:r>
              <a:rPr lang="pl" dirty="0"/>
              <a:t>porządzanie półproduktów cukierniczych </a:t>
            </a:r>
            <a:br>
              <a:rPr lang="pl" dirty="0"/>
            </a:br>
            <a:r>
              <a:rPr lang="pl" dirty="0"/>
              <a:t>„kremy”</a:t>
            </a:r>
          </a:p>
        </p:txBody>
      </p:sp>
      <p:pic>
        <p:nvPicPr>
          <p:cNvPr id="4" name="Obraz 3">
            <a:extLst>
              <a:ext uri="{FF2B5EF4-FFF2-40B4-BE49-F238E27FC236}">
                <a16:creationId xmlns:a16="http://schemas.microsoft.com/office/drawing/2014/main" xmlns="" id="{EE466180-95E9-4CED-AC2C-80555959F259}"/>
              </a:ext>
            </a:extLst>
          </p:cNvPr>
          <p:cNvPicPr>
            <a:picLocks noChangeAspect="1"/>
          </p:cNvPicPr>
          <p:nvPr/>
        </p:nvPicPr>
        <p:blipFill>
          <a:blip r:embed="rId2" cstate="print"/>
          <a:stretch>
            <a:fillRect/>
          </a:stretch>
        </p:blipFill>
        <p:spPr>
          <a:xfrm>
            <a:off x="2926060" y="3573016"/>
            <a:ext cx="6739450" cy="3156656"/>
          </a:xfrm>
          <a:prstGeom prst="rect">
            <a:avLst/>
          </a:prstGeom>
        </p:spPr>
      </p:pic>
      <p:pic>
        <p:nvPicPr>
          <p:cNvPr id="5" name="Picture 2" descr="EOG logo"/>
          <p:cNvPicPr>
            <a:picLocks noChangeAspect="1" noChangeArrowheads="1"/>
          </p:cNvPicPr>
          <p:nvPr/>
        </p:nvPicPr>
        <p:blipFill>
          <a:blip r:embed="rId3" cstate="print"/>
          <a:srcRect/>
          <a:stretch>
            <a:fillRect/>
          </a:stretch>
        </p:blipFill>
        <p:spPr bwMode="auto">
          <a:xfrm>
            <a:off x="837828" y="332656"/>
            <a:ext cx="1279159" cy="896329"/>
          </a:xfrm>
          <a:prstGeom prst="rect">
            <a:avLst/>
          </a:prstGeom>
          <a:noFill/>
        </p:spPr>
      </p:pic>
    </p:spTree>
    <p:extLst>
      <p:ext uri="{BB962C8B-B14F-4D97-AF65-F5344CB8AC3E}">
        <p14:creationId xmlns:p14="http://schemas.microsoft.com/office/powerpoint/2010/main" xmlns="" val="1082871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26345541-29CA-4D6E-BC88-C58F0628431F}"/>
              </a:ext>
            </a:extLst>
          </p:cNvPr>
          <p:cNvSpPr>
            <a:spLocks noGrp="1"/>
          </p:cNvSpPr>
          <p:nvPr>
            <p:ph type="title"/>
          </p:nvPr>
        </p:nvSpPr>
        <p:spPr/>
        <p:txBody>
          <a:bodyPr/>
          <a:lstStyle/>
          <a:p>
            <a:r>
              <a:rPr lang="pl-PL" dirty="0"/>
              <a:t>źródła</a:t>
            </a:r>
          </a:p>
        </p:txBody>
      </p:sp>
      <p:sp>
        <p:nvSpPr>
          <p:cNvPr id="6" name="Symbol zastępczy zawartości 5">
            <a:extLst>
              <a:ext uri="{FF2B5EF4-FFF2-40B4-BE49-F238E27FC236}">
                <a16:creationId xmlns:a16="http://schemas.microsoft.com/office/drawing/2014/main" xmlns="" id="{8F490902-4858-4FFC-9121-A00C8425F140}"/>
              </a:ext>
            </a:extLst>
          </p:cNvPr>
          <p:cNvSpPr>
            <a:spLocks noGrp="1"/>
          </p:cNvSpPr>
          <p:nvPr>
            <p:ph idx="1"/>
          </p:nvPr>
        </p:nvSpPr>
        <p:spPr/>
        <p:txBody>
          <a:bodyPr>
            <a:normAutofit fontScale="70000" lnSpcReduction="20000"/>
          </a:bodyPr>
          <a:lstStyle/>
          <a:p>
            <a:r>
              <a:rPr lang="pl-PL" dirty="0">
                <a:hlinkClick r:id="rId2"/>
              </a:rPr>
              <a:t>http://www.zsgips.stecu.pl/serwer/pekalska2.pdf</a:t>
            </a:r>
            <a:endParaRPr lang="pl-PL" dirty="0"/>
          </a:p>
          <a:p>
            <a:r>
              <a:rPr lang="pl-PL" dirty="0">
                <a:hlinkClick r:id="rId3"/>
              </a:rPr>
              <a:t>https://www.mojewypieki.com/przepis/krem-bawarski-z-truskawkami</a:t>
            </a:r>
            <a:endParaRPr lang="pl-PL" dirty="0"/>
          </a:p>
          <a:p>
            <a:r>
              <a:rPr lang="pl-PL" dirty="0">
                <a:hlinkClick r:id="rId4"/>
              </a:rPr>
              <a:t>http://www.mamz.pl/almanach/skrypty/1.techciastkarska/15.htm</a:t>
            </a:r>
            <a:endParaRPr lang="pl-PL" dirty="0"/>
          </a:p>
          <a:p>
            <a:r>
              <a:rPr lang="pl-PL" dirty="0"/>
              <a:t>https://docplayer.pl/21819664-Przygotowanie-polproduktow-ciastkarskich-741-01-z4-01.html</a:t>
            </a:r>
          </a:p>
          <a:p>
            <a:r>
              <a:rPr lang="pl-PL" dirty="0"/>
              <a:t>Magdalena Kaźmierczak Technologie produkcji cukierniczej </a:t>
            </a:r>
          </a:p>
          <a:p>
            <a:r>
              <a:rPr lang="pl-PL" dirty="0"/>
              <a:t>Magdalena Kaźmierczak Pracownia produkcji cukierniczej </a:t>
            </a:r>
            <a:endParaRPr lang="pl-PL" dirty="0" smtClean="0"/>
          </a:p>
          <a:p>
            <a:r>
              <a:rPr lang="pl-PL" dirty="0" smtClean="0">
                <a:hlinkClick r:id="rId2"/>
              </a:rPr>
              <a:t>http://</a:t>
            </a:r>
            <a:r>
              <a:rPr lang="pl-PL" dirty="0" smtClean="0">
                <a:hlinkClick r:id="rId2"/>
              </a:rPr>
              <a:t>www.zsgips.stecu.pl/serwer/pekalska2.pdf</a:t>
            </a:r>
            <a:endParaRPr lang="pl-PL" dirty="0" smtClean="0"/>
          </a:p>
          <a:p>
            <a:r>
              <a:rPr lang="pl-PL" dirty="0" smtClean="0">
                <a:hlinkClick r:id="rId5"/>
              </a:rPr>
              <a:t>http://pomyslowakuchnia.pl/krem-russel</a:t>
            </a:r>
            <a:r>
              <a:rPr lang="pl-PL" dirty="0" smtClean="0">
                <a:hlinkClick r:id="rId5"/>
              </a:rPr>
              <a:t>/</a:t>
            </a:r>
            <a:endParaRPr lang="pl-PL" dirty="0" smtClean="0"/>
          </a:p>
          <a:p>
            <a:r>
              <a:rPr lang="pl-PL" smtClean="0">
                <a:hlinkClick r:id="rId6"/>
              </a:rPr>
              <a:t>http</a:t>
            </a:r>
            <a:r>
              <a:rPr lang="pl-PL" smtClean="0">
                <a:hlinkClick r:id="rId6"/>
              </a:rPr>
              <a:t>://</a:t>
            </a:r>
            <a:r>
              <a:rPr lang="pl-PL" smtClean="0">
                <a:hlinkClick r:id="rId6"/>
              </a:rPr>
              <a:t>www.mamz.pl/almanach/skrypty/1.techciastkarska/13.htm</a:t>
            </a:r>
            <a:endParaRPr lang="pl-PL" smtClean="0"/>
          </a:p>
          <a:p>
            <a:endParaRPr lang="pl-PL" dirty="0"/>
          </a:p>
          <a:p>
            <a:endParaRPr lang="pl-PL" dirty="0"/>
          </a:p>
        </p:txBody>
      </p:sp>
    </p:spTree>
    <p:extLst>
      <p:ext uri="{BB962C8B-B14F-4D97-AF65-F5344CB8AC3E}">
        <p14:creationId xmlns:p14="http://schemas.microsoft.com/office/powerpoint/2010/main" xmlns="" val="3099498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818E543-CFC9-414B-A40F-F540B72A73C2}"/>
              </a:ext>
            </a:extLst>
          </p:cNvPr>
          <p:cNvSpPr>
            <a:spLocks noGrp="1"/>
          </p:cNvSpPr>
          <p:nvPr>
            <p:ph type="title"/>
          </p:nvPr>
        </p:nvSpPr>
        <p:spPr>
          <a:xfrm>
            <a:off x="914162" y="260648"/>
            <a:ext cx="10360501" cy="576064"/>
          </a:xfrm>
        </p:spPr>
        <p:txBody>
          <a:bodyPr>
            <a:normAutofit fontScale="90000"/>
          </a:bodyPr>
          <a:lstStyle/>
          <a:p>
            <a:r>
              <a:rPr lang="pl-PL" dirty="0"/>
              <a:t>Ewaluacja części I teoretycznej </a:t>
            </a:r>
          </a:p>
        </p:txBody>
      </p:sp>
      <p:graphicFrame>
        <p:nvGraphicFramePr>
          <p:cNvPr id="7" name="Tabela 7">
            <a:extLst>
              <a:ext uri="{FF2B5EF4-FFF2-40B4-BE49-F238E27FC236}">
                <a16:creationId xmlns:a16="http://schemas.microsoft.com/office/drawing/2014/main" xmlns="" id="{1C26ABA8-7E74-4B37-A089-34EA206181F1}"/>
              </a:ext>
            </a:extLst>
          </p:cNvPr>
          <p:cNvGraphicFramePr>
            <a:graphicFrameLocks noGrp="1"/>
          </p:cNvGraphicFramePr>
          <p:nvPr>
            <p:ph idx="1"/>
            <p:extLst>
              <p:ext uri="{D42A27DB-BD31-4B8C-83A1-F6EECF244321}">
                <p14:modId xmlns:p14="http://schemas.microsoft.com/office/powerpoint/2010/main" xmlns="" val="81689846"/>
              </p:ext>
            </p:extLst>
          </p:nvPr>
        </p:nvGraphicFramePr>
        <p:xfrm>
          <a:off x="914400" y="1052736"/>
          <a:ext cx="10360024" cy="2122263"/>
        </p:xfrm>
        <a:graphic>
          <a:graphicData uri="http://schemas.openxmlformats.org/drawingml/2006/table">
            <a:tbl>
              <a:tblPr firstRow="1" bandRow="1">
                <a:tableStyleId>{D03447BB-5D67-496B-8E87-E561075AD55C}</a:tableStyleId>
              </a:tblPr>
              <a:tblGrid>
                <a:gridCol w="2590006">
                  <a:extLst>
                    <a:ext uri="{9D8B030D-6E8A-4147-A177-3AD203B41FA5}">
                      <a16:colId xmlns:a16="http://schemas.microsoft.com/office/drawing/2014/main" xmlns="" val="3903045317"/>
                    </a:ext>
                  </a:extLst>
                </a:gridCol>
                <a:gridCol w="2590006">
                  <a:extLst>
                    <a:ext uri="{9D8B030D-6E8A-4147-A177-3AD203B41FA5}">
                      <a16:colId xmlns:a16="http://schemas.microsoft.com/office/drawing/2014/main" xmlns="" val="1583705548"/>
                    </a:ext>
                  </a:extLst>
                </a:gridCol>
                <a:gridCol w="2590006">
                  <a:extLst>
                    <a:ext uri="{9D8B030D-6E8A-4147-A177-3AD203B41FA5}">
                      <a16:colId xmlns:a16="http://schemas.microsoft.com/office/drawing/2014/main" xmlns="" val="3135906640"/>
                    </a:ext>
                  </a:extLst>
                </a:gridCol>
                <a:gridCol w="2590006">
                  <a:extLst>
                    <a:ext uri="{9D8B030D-6E8A-4147-A177-3AD203B41FA5}">
                      <a16:colId xmlns:a16="http://schemas.microsoft.com/office/drawing/2014/main" xmlns="" val="370717231"/>
                    </a:ext>
                  </a:extLst>
                </a:gridCol>
              </a:tblGrid>
              <a:tr h="707421">
                <a:tc>
                  <a:txBody>
                    <a:bodyPr/>
                    <a:lstStyle/>
                    <a:p>
                      <a:endParaRPr lang="pl-PL" dirty="0"/>
                    </a:p>
                  </a:txBody>
                  <a:tcPr/>
                </a:tc>
                <a:tc>
                  <a:txBody>
                    <a:bodyPr/>
                    <a:lstStyle/>
                    <a:p>
                      <a:endParaRPr lang="pl-PL"/>
                    </a:p>
                  </a:txBody>
                  <a:tcPr/>
                </a:tc>
                <a:tc>
                  <a:txBody>
                    <a:bodyPr/>
                    <a:lstStyle/>
                    <a:p>
                      <a:endParaRPr lang="pl-PL"/>
                    </a:p>
                  </a:txBody>
                  <a:tcPr/>
                </a:tc>
                <a:tc>
                  <a:txBody>
                    <a:bodyPr/>
                    <a:lstStyle/>
                    <a:p>
                      <a:endParaRPr lang="pl-PL"/>
                    </a:p>
                  </a:txBody>
                  <a:tcPr/>
                </a:tc>
                <a:extLst>
                  <a:ext uri="{0D108BD9-81ED-4DB2-BD59-A6C34878D82A}">
                    <a16:rowId xmlns:a16="http://schemas.microsoft.com/office/drawing/2014/main" xmlns="" val="967093261"/>
                  </a:ext>
                </a:extLst>
              </a:tr>
              <a:tr h="707421">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a:p>
                  </a:txBody>
                  <a:tcPr/>
                </a:tc>
                <a:extLst>
                  <a:ext uri="{0D108BD9-81ED-4DB2-BD59-A6C34878D82A}">
                    <a16:rowId xmlns:a16="http://schemas.microsoft.com/office/drawing/2014/main" xmlns="" val="61985191"/>
                  </a:ext>
                </a:extLst>
              </a:tr>
              <a:tr h="707421">
                <a:tc>
                  <a:txBody>
                    <a:bodyPr/>
                    <a:lstStyle/>
                    <a:p>
                      <a:endParaRPr lang="pl-PL"/>
                    </a:p>
                  </a:txBody>
                  <a:tcPr/>
                </a:tc>
                <a:tc>
                  <a:txBody>
                    <a:bodyPr/>
                    <a:lstStyle/>
                    <a:p>
                      <a:endParaRPr lang="pl-PL"/>
                    </a:p>
                  </a:txBody>
                  <a:tcPr/>
                </a:tc>
                <a:tc>
                  <a:txBody>
                    <a:bodyPr/>
                    <a:lstStyle/>
                    <a:p>
                      <a:endParaRPr lang="pl-PL"/>
                    </a:p>
                  </a:txBody>
                  <a:tcPr/>
                </a:tc>
                <a:tc>
                  <a:txBody>
                    <a:bodyPr/>
                    <a:lstStyle/>
                    <a:p>
                      <a:endParaRPr lang="pl-PL" dirty="0"/>
                    </a:p>
                  </a:txBody>
                  <a:tcPr/>
                </a:tc>
                <a:extLst>
                  <a:ext uri="{0D108BD9-81ED-4DB2-BD59-A6C34878D82A}">
                    <a16:rowId xmlns:a16="http://schemas.microsoft.com/office/drawing/2014/main" xmlns="" val="794301419"/>
                  </a:ext>
                </a:extLst>
              </a:tr>
            </a:tbl>
          </a:graphicData>
        </a:graphic>
      </p:graphicFrame>
      <p:graphicFrame>
        <p:nvGraphicFramePr>
          <p:cNvPr id="8" name="Tabela 4">
            <a:extLst>
              <a:ext uri="{FF2B5EF4-FFF2-40B4-BE49-F238E27FC236}">
                <a16:creationId xmlns:a16="http://schemas.microsoft.com/office/drawing/2014/main" xmlns="" id="{5025E19C-29B2-4F9D-B827-D30256BC9D3D}"/>
              </a:ext>
            </a:extLst>
          </p:cNvPr>
          <p:cNvGraphicFramePr>
            <a:graphicFrameLocks/>
          </p:cNvGraphicFramePr>
          <p:nvPr>
            <p:extLst>
              <p:ext uri="{D42A27DB-BD31-4B8C-83A1-F6EECF244321}">
                <p14:modId xmlns:p14="http://schemas.microsoft.com/office/powerpoint/2010/main" xmlns="" val="3625114537"/>
              </p:ext>
            </p:extLst>
          </p:nvPr>
        </p:nvGraphicFramePr>
        <p:xfrm>
          <a:off x="549796" y="836712"/>
          <a:ext cx="11161240" cy="5252678"/>
        </p:xfrm>
        <a:graphic>
          <a:graphicData uri="http://schemas.openxmlformats.org/drawingml/2006/table">
            <a:tbl>
              <a:tblPr firstRow="1" bandRow="1">
                <a:tableStyleId>{D03447BB-5D67-496B-8E87-E561075AD55C}</a:tableStyleId>
              </a:tblPr>
              <a:tblGrid>
                <a:gridCol w="2088232">
                  <a:extLst>
                    <a:ext uri="{9D8B030D-6E8A-4147-A177-3AD203B41FA5}">
                      <a16:colId xmlns:a16="http://schemas.microsoft.com/office/drawing/2014/main" xmlns="" val="2728357837"/>
                    </a:ext>
                  </a:extLst>
                </a:gridCol>
                <a:gridCol w="3492388">
                  <a:extLst>
                    <a:ext uri="{9D8B030D-6E8A-4147-A177-3AD203B41FA5}">
                      <a16:colId xmlns:a16="http://schemas.microsoft.com/office/drawing/2014/main" xmlns="" val="2711616501"/>
                    </a:ext>
                  </a:extLst>
                </a:gridCol>
                <a:gridCol w="2790310">
                  <a:extLst>
                    <a:ext uri="{9D8B030D-6E8A-4147-A177-3AD203B41FA5}">
                      <a16:colId xmlns:a16="http://schemas.microsoft.com/office/drawing/2014/main" xmlns="" val="497681894"/>
                    </a:ext>
                  </a:extLst>
                </a:gridCol>
                <a:gridCol w="2790310">
                  <a:extLst>
                    <a:ext uri="{9D8B030D-6E8A-4147-A177-3AD203B41FA5}">
                      <a16:colId xmlns:a16="http://schemas.microsoft.com/office/drawing/2014/main" xmlns="" val="1624893828"/>
                    </a:ext>
                  </a:extLst>
                </a:gridCol>
              </a:tblGrid>
              <a:tr h="328138">
                <a:tc>
                  <a:txBody>
                    <a:bodyPr/>
                    <a:lstStyle/>
                    <a:p>
                      <a:r>
                        <a:rPr lang="pl-PL" sz="2000" dirty="0"/>
                        <a:t>Liczba punktów</a:t>
                      </a:r>
                    </a:p>
                  </a:txBody>
                  <a:tcPr/>
                </a:tc>
                <a:tc>
                  <a:txBody>
                    <a:bodyPr/>
                    <a:lstStyle/>
                    <a:p>
                      <a:pPr algn="ctr"/>
                      <a:r>
                        <a:rPr lang="pl-PL" sz="2000" dirty="0"/>
                        <a:t>1 p</a:t>
                      </a:r>
                    </a:p>
                  </a:txBody>
                  <a:tcPr/>
                </a:tc>
                <a:tc>
                  <a:txBody>
                    <a:bodyPr/>
                    <a:lstStyle/>
                    <a:p>
                      <a:pPr algn="ctr"/>
                      <a:r>
                        <a:rPr lang="pl-PL" sz="2000" dirty="0"/>
                        <a:t>2 p</a:t>
                      </a:r>
                    </a:p>
                  </a:txBody>
                  <a:tcPr/>
                </a:tc>
                <a:tc>
                  <a:txBody>
                    <a:bodyPr/>
                    <a:lstStyle/>
                    <a:p>
                      <a:pPr algn="ctr"/>
                      <a:r>
                        <a:rPr lang="pl-PL" sz="2000" dirty="0"/>
                        <a:t>3 p</a:t>
                      </a:r>
                    </a:p>
                  </a:txBody>
                  <a:tcPr/>
                </a:tc>
                <a:extLst>
                  <a:ext uri="{0D108BD9-81ED-4DB2-BD59-A6C34878D82A}">
                    <a16:rowId xmlns:a16="http://schemas.microsoft.com/office/drawing/2014/main" xmlns="" val="767909003"/>
                  </a:ext>
                </a:extLst>
              </a:tr>
              <a:tr h="2953239">
                <a:tc>
                  <a:txBody>
                    <a:bodyPr/>
                    <a:lstStyle/>
                    <a:p>
                      <a:r>
                        <a:rPr lang="pl-PL" sz="2000" dirty="0"/>
                        <a:t>Zawartość merytoryczna projektu </a:t>
                      </a:r>
                    </a:p>
                  </a:txBody>
                  <a:tcPr/>
                </a:tc>
                <a:tc>
                  <a:txBody>
                    <a:bodyPr/>
                    <a:lstStyle/>
                    <a:p>
                      <a:r>
                        <a:rPr lang="pl-PL" sz="2000" dirty="0"/>
                        <a:t>Temat potraktowany bardzo ogólnikowo,</a:t>
                      </a:r>
                    </a:p>
                    <a:p>
                      <a:r>
                        <a:rPr lang="pl-PL" sz="2000" dirty="0"/>
                        <a:t>Nie wszystkie zagadnienia zostały poruszone </a:t>
                      </a:r>
                    </a:p>
                  </a:txBody>
                  <a:tcPr/>
                </a:tc>
                <a:tc>
                  <a:txBody>
                    <a:bodyPr/>
                    <a:lstStyle/>
                    <a:p>
                      <a:r>
                        <a:rPr lang="pl-PL" sz="2000" dirty="0"/>
                        <a:t>Praca napisana zgodnie z tematem, zostały wykorzystane linki w opracowaniu tematu, pojawiają się drobne błędy</a:t>
                      </a:r>
                    </a:p>
                  </a:txBody>
                  <a:tcPr/>
                </a:tc>
                <a:tc>
                  <a:txBody>
                    <a:bodyPr/>
                    <a:lstStyle/>
                    <a:p>
                      <a:r>
                        <a:rPr lang="pl-PL" sz="2000" dirty="0"/>
                        <a:t>Praca została napisana bardzo dobrze, uczniowie odnieśli się do </a:t>
                      </a:r>
                      <a:r>
                        <a:rPr lang="pl-PL" sz="2000"/>
                        <a:t>proponowanych źródeł i </a:t>
                      </a:r>
                      <a:r>
                        <a:rPr lang="pl-PL" sz="2000" dirty="0"/>
                        <a:t>dodali swoje. </a:t>
                      </a:r>
                    </a:p>
                    <a:p>
                      <a:r>
                        <a:rPr lang="pl-PL" sz="2000" dirty="0"/>
                        <a:t>Wszystkie zagadnienie zostały bardzo dobrze opracowane</a:t>
                      </a:r>
                    </a:p>
                  </a:txBody>
                  <a:tcPr/>
                </a:tc>
                <a:extLst>
                  <a:ext uri="{0D108BD9-81ED-4DB2-BD59-A6C34878D82A}">
                    <a16:rowId xmlns:a16="http://schemas.microsoft.com/office/drawing/2014/main" xmlns="" val="602205650"/>
                  </a:ext>
                </a:extLst>
              </a:tr>
              <a:tr h="1903199">
                <a:tc>
                  <a:txBody>
                    <a:bodyPr/>
                    <a:lstStyle/>
                    <a:p>
                      <a:r>
                        <a:rPr lang="pl-PL" sz="2000" dirty="0"/>
                        <a:t>Estetyka wykonanego projektu </a:t>
                      </a:r>
                    </a:p>
                  </a:txBody>
                  <a:tcPr/>
                </a:tc>
                <a:tc>
                  <a:txBody>
                    <a:bodyPr/>
                    <a:lstStyle/>
                    <a:p>
                      <a:r>
                        <a:rPr lang="pl-PL" sz="2000" dirty="0"/>
                        <a:t>Projekt graficznie bardzo słaby, czcionka mało czytelna, brak zdjęć </a:t>
                      </a:r>
                    </a:p>
                  </a:txBody>
                  <a:tcPr/>
                </a:tc>
                <a:tc>
                  <a:txBody>
                    <a:bodyPr/>
                    <a:lstStyle/>
                    <a:p>
                      <a:r>
                        <a:rPr lang="pl-PL" sz="2000" dirty="0"/>
                        <a:t>Praca napisana wyraźnie, czytelnie, mało zdjęć, mało grafiki </a:t>
                      </a:r>
                      <a:r>
                        <a:rPr lang="pl-PL" sz="2000" dirty="0" err="1"/>
                        <a:t>SmartArt</a:t>
                      </a:r>
                      <a:endParaRPr lang="pl-PL" sz="2000" dirty="0"/>
                    </a:p>
                  </a:txBody>
                  <a:tcPr/>
                </a:tc>
                <a:tc>
                  <a:txBody>
                    <a:bodyPr/>
                    <a:lstStyle/>
                    <a:p>
                      <a:r>
                        <a:rPr lang="pl-PL" sz="2000" dirty="0"/>
                        <a:t>Praca napisana bardzo dobrze, czytelna zrozumiała, dużo zdjęć, ładne zastawanie grafiki Smart Art.</a:t>
                      </a:r>
                    </a:p>
                  </a:txBody>
                  <a:tcPr/>
                </a:tc>
                <a:extLst>
                  <a:ext uri="{0D108BD9-81ED-4DB2-BD59-A6C34878D82A}">
                    <a16:rowId xmlns:a16="http://schemas.microsoft.com/office/drawing/2014/main" xmlns="" val="2810900203"/>
                  </a:ext>
                </a:extLst>
              </a:tr>
            </a:tbl>
          </a:graphicData>
        </a:graphic>
      </p:graphicFrame>
    </p:spTree>
    <p:extLst>
      <p:ext uri="{BB962C8B-B14F-4D97-AF65-F5344CB8AC3E}">
        <p14:creationId xmlns:p14="http://schemas.microsoft.com/office/powerpoint/2010/main" xmlns="" val="2135544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1167575-C670-44E0-9D38-8009370F70AD}"/>
              </a:ext>
            </a:extLst>
          </p:cNvPr>
          <p:cNvSpPr>
            <a:spLocks noGrp="1"/>
          </p:cNvSpPr>
          <p:nvPr>
            <p:ph type="title"/>
          </p:nvPr>
        </p:nvSpPr>
        <p:spPr>
          <a:xfrm>
            <a:off x="914162" y="442844"/>
            <a:ext cx="10360501" cy="786160"/>
          </a:xfrm>
        </p:spPr>
        <p:txBody>
          <a:bodyPr/>
          <a:lstStyle/>
          <a:p>
            <a:r>
              <a:rPr lang="pl-PL" dirty="0"/>
              <a:t>Ewaluacja części II teoretycznej </a:t>
            </a:r>
          </a:p>
        </p:txBody>
      </p:sp>
      <p:graphicFrame>
        <p:nvGraphicFramePr>
          <p:cNvPr id="4" name="Tabela 4">
            <a:extLst>
              <a:ext uri="{FF2B5EF4-FFF2-40B4-BE49-F238E27FC236}">
                <a16:creationId xmlns:a16="http://schemas.microsoft.com/office/drawing/2014/main" xmlns="" id="{70073655-DB12-4CF6-A864-DEA71535A26E}"/>
              </a:ext>
            </a:extLst>
          </p:cNvPr>
          <p:cNvGraphicFramePr>
            <a:graphicFrameLocks noGrp="1"/>
          </p:cNvGraphicFramePr>
          <p:nvPr>
            <p:ph idx="1"/>
            <p:extLst>
              <p:ext uri="{D42A27DB-BD31-4B8C-83A1-F6EECF244321}">
                <p14:modId xmlns:p14="http://schemas.microsoft.com/office/powerpoint/2010/main" xmlns="" val="2270765141"/>
              </p:ext>
            </p:extLst>
          </p:nvPr>
        </p:nvGraphicFramePr>
        <p:xfrm>
          <a:off x="693812" y="1412776"/>
          <a:ext cx="10945216" cy="5184577"/>
        </p:xfrm>
        <a:graphic>
          <a:graphicData uri="http://schemas.openxmlformats.org/drawingml/2006/table">
            <a:tbl>
              <a:tblPr firstRow="1" bandRow="1">
                <a:tableStyleId>{D03447BB-5D67-496B-8E87-E561075AD55C}</a:tableStyleId>
              </a:tblPr>
              <a:tblGrid>
                <a:gridCol w="2736304">
                  <a:extLst>
                    <a:ext uri="{9D8B030D-6E8A-4147-A177-3AD203B41FA5}">
                      <a16:colId xmlns:a16="http://schemas.microsoft.com/office/drawing/2014/main" xmlns="" val="3035189803"/>
                    </a:ext>
                  </a:extLst>
                </a:gridCol>
                <a:gridCol w="2736304">
                  <a:extLst>
                    <a:ext uri="{9D8B030D-6E8A-4147-A177-3AD203B41FA5}">
                      <a16:colId xmlns:a16="http://schemas.microsoft.com/office/drawing/2014/main" xmlns="" val="3964540265"/>
                    </a:ext>
                  </a:extLst>
                </a:gridCol>
                <a:gridCol w="2736304">
                  <a:extLst>
                    <a:ext uri="{9D8B030D-6E8A-4147-A177-3AD203B41FA5}">
                      <a16:colId xmlns:a16="http://schemas.microsoft.com/office/drawing/2014/main" xmlns="" val="2247626142"/>
                    </a:ext>
                  </a:extLst>
                </a:gridCol>
                <a:gridCol w="2736304">
                  <a:extLst>
                    <a:ext uri="{9D8B030D-6E8A-4147-A177-3AD203B41FA5}">
                      <a16:colId xmlns:a16="http://schemas.microsoft.com/office/drawing/2014/main" xmlns="" val="1148607024"/>
                    </a:ext>
                  </a:extLst>
                </a:gridCol>
              </a:tblGrid>
              <a:tr h="398814">
                <a:tc>
                  <a:txBody>
                    <a:bodyPr/>
                    <a:lstStyle/>
                    <a:p>
                      <a:pPr algn="ctr"/>
                      <a:r>
                        <a:rPr lang="pl-PL" sz="2000" dirty="0"/>
                        <a:t>Liczba punktów</a:t>
                      </a:r>
                    </a:p>
                  </a:txBody>
                  <a:tcPr/>
                </a:tc>
                <a:tc>
                  <a:txBody>
                    <a:bodyPr/>
                    <a:lstStyle/>
                    <a:p>
                      <a:pPr algn="ctr"/>
                      <a:r>
                        <a:rPr lang="pl-PL" sz="2000" dirty="0"/>
                        <a:t>1 p</a:t>
                      </a:r>
                    </a:p>
                  </a:txBody>
                  <a:tcPr/>
                </a:tc>
                <a:tc>
                  <a:txBody>
                    <a:bodyPr/>
                    <a:lstStyle/>
                    <a:p>
                      <a:pPr algn="ctr"/>
                      <a:r>
                        <a:rPr lang="pl-PL" sz="2000" dirty="0"/>
                        <a:t>2 p</a:t>
                      </a:r>
                    </a:p>
                  </a:txBody>
                  <a:tcPr/>
                </a:tc>
                <a:tc>
                  <a:txBody>
                    <a:bodyPr/>
                    <a:lstStyle/>
                    <a:p>
                      <a:pPr algn="ctr"/>
                      <a:r>
                        <a:rPr lang="pl-PL" sz="2000" dirty="0"/>
                        <a:t>3 p</a:t>
                      </a:r>
                    </a:p>
                  </a:txBody>
                  <a:tcPr/>
                </a:tc>
                <a:extLst>
                  <a:ext uri="{0D108BD9-81ED-4DB2-BD59-A6C34878D82A}">
                    <a16:rowId xmlns:a16="http://schemas.microsoft.com/office/drawing/2014/main" xmlns="" val="2095218458"/>
                  </a:ext>
                </a:extLst>
              </a:tr>
              <a:tr h="3466610">
                <a:tc>
                  <a:txBody>
                    <a:bodyPr/>
                    <a:lstStyle/>
                    <a:p>
                      <a:r>
                        <a:rPr lang="pl-PL" sz="2000" dirty="0"/>
                        <a:t>Wykonanie  ćwiczenia </a:t>
                      </a:r>
                    </a:p>
                  </a:txBody>
                  <a:tcPr/>
                </a:tc>
                <a:tc>
                  <a:txBody>
                    <a:bodyPr/>
                    <a:lstStyle/>
                    <a:p>
                      <a:r>
                        <a:rPr lang="pl-PL" sz="2000" dirty="0"/>
                        <a:t>Zostało przygotowane 1 ciasto , sprzęt potrzebny do realizacji ćwiczenie nie został przygotowany. W wykonaniu ćwiczenia pomagał nauczyciel</a:t>
                      </a:r>
                    </a:p>
                  </a:txBody>
                  <a:tcPr/>
                </a:tc>
                <a:tc>
                  <a:txBody>
                    <a:bodyPr/>
                    <a:lstStyle/>
                    <a:p>
                      <a:r>
                        <a:rPr lang="pl-PL" sz="2000" dirty="0"/>
                        <a:t>Przygotowane zostały 2 ciasta, stanowisko pracy zostało przygotowane zgodnie z założeniami. Ćwiczenie było wykonane poprawnie, z niewielką pomocą nauczyciela, </a:t>
                      </a:r>
                    </a:p>
                  </a:txBody>
                  <a:tcPr/>
                </a:tc>
                <a:tc>
                  <a:txBody>
                    <a:bodyPr/>
                    <a:lstStyle/>
                    <a:p>
                      <a:r>
                        <a:rPr lang="pl-PL" sz="2000" dirty="0"/>
                        <a:t>Zostały wykonane 2 ciasta. Stanowisko pracy, tempo pracy, organizacja była bardzo dobra. Wszystkie zasady HACCP były przestrzegane. </a:t>
                      </a:r>
                    </a:p>
                  </a:txBody>
                  <a:tcPr/>
                </a:tc>
                <a:extLst>
                  <a:ext uri="{0D108BD9-81ED-4DB2-BD59-A6C34878D82A}">
                    <a16:rowId xmlns:a16="http://schemas.microsoft.com/office/drawing/2014/main" xmlns="" val="1853272969"/>
                  </a:ext>
                </a:extLst>
              </a:tr>
              <a:tr h="1319153">
                <a:tc>
                  <a:txBody>
                    <a:bodyPr/>
                    <a:lstStyle/>
                    <a:p>
                      <a:r>
                        <a:rPr lang="pl-PL" sz="2000" dirty="0"/>
                        <a:t>Ocena organoleptyczna,</a:t>
                      </a:r>
                    </a:p>
                    <a:p>
                      <a:r>
                        <a:rPr lang="pl-PL" sz="2000" dirty="0"/>
                        <a:t>prezentacja </a:t>
                      </a:r>
                    </a:p>
                    <a:p>
                      <a:r>
                        <a:rPr lang="pl-PL" sz="2000" dirty="0"/>
                        <a:t>ćwiczenia</a:t>
                      </a:r>
                    </a:p>
                  </a:txBody>
                  <a:tcPr/>
                </a:tc>
                <a:tc>
                  <a:txBody>
                    <a:bodyPr/>
                    <a:lstStyle/>
                    <a:p>
                      <a:r>
                        <a:rPr lang="pl-PL" sz="2000" dirty="0"/>
                        <a:t>Ciasto wyszło smaczne, słaba prezentacja ciasta</a:t>
                      </a:r>
                    </a:p>
                  </a:txBody>
                  <a:tcPr/>
                </a:tc>
                <a:tc>
                  <a:txBody>
                    <a:bodyPr/>
                    <a:lstStyle/>
                    <a:p>
                      <a:r>
                        <a:rPr lang="pl-PL" sz="2000" dirty="0"/>
                        <a:t>Ciasta smaczne prezentacja i omówienie ciast  zadawalające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Ciasta wyszły bardzo smaczne z ładną prezentacją</a:t>
                      </a:r>
                    </a:p>
                  </a:txBody>
                  <a:tcPr/>
                </a:tc>
                <a:extLst>
                  <a:ext uri="{0D108BD9-81ED-4DB2-BD59-A6C34878D82A}">
                    <a16:rowId xmlns:a16="http://schemas.microsoft.com/office/drawing/2014/main" xmlns="" val="1070104014"/>
                  </a:ext>
                </a:extLst>
              </a:tr>
            </a:tbl>
          </a:graphicData>
        </a:graphic>
      </p:graphicFrame>
    </p:spTree>
    <p:extLst>
      <p:ext uri="{BB962C8B-B14F-4D97-AF65-F5344CB8AC3E}">
        <p14:creationId xmlns:p14="http://schemas.microsoft.com/office/powerpoint/2010/main" xmlns="" val="33982827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CC0FAF5-925C-461A-BD9D-848B6CCE5205}"/>
              </a:ext>
            </a:extLst>
          </p:cNvPr>
          <p:cNvSpPr>
            <a:spLocks noGrp="1"/>
          </p:cNvSpPr>
          <p:nvPr>
            <p:ph type="title"/>
          </p:nvPr>
        </p:nvSpPr>
        <p:spPr/>
        <p:txBody>
          <a:bodyPr/>
          <a:lstStyle/>
          <a:p>
            <a:pPr algn="ctr"/>
            <a:r>
              <a:rPr lang="pl-PL" dirty="0"/>
              <a:t>Ewaluacja - ocena</a:t>
            </a:r>
          </a:p>
        </p:txBody>
      </p:sp>
      <p:graphicFrame>
        <p:nvGraphicFramePr>
          <p:cNvPr id="4" name="Tabela 4">
            <a:extLst>
              <a:ext uri="{FF2B5EF4-FFF2-40B4-BE49-F238E27FC236}">
                <a16:creationId xmlns:a16="http://schemas.microsoft.com/office/drawing/2014/main" xmlns="" id="{559E1689-2A13-4E95-B620-0C52DE1B9E2F}"/>
              </a:ext>
            </a:extLst>
          </p:cNvPr>
          <p:cNvGraphicFramePr>
            <a:graphicFrameLocks noGrp="1"/>
          </p:cNvGraphicFramePr>
          <p:nvPr>
            <p:ph idx="1"/>
            <p:extLst>
              <p:ext uri="{D42A27DB-BD31-4B8C-83A1-F6EECF244321}">
                <p14:modId xmlns:p14="http://schemas.microsoft.com/office/powerpoint/2010/main" xmlns="" val="2462861346"/>
              </p:ext>
            </p:extLst>
          </p:nvPr>
        </p:nvGraphicFramePr>
        <p:xfrm>
          <a:off x="1917948" y="1803400"/>
          <a:ext cx="8712968" cy="4572001"/>
        </p:xfrm>
        <a:graphic>
          <a:graphicData uri="http://schemas.openxmlformats.org/drawingml/2006/table">
            <a:tbl>
              <a:tblPr firstRow="1" bandRow="1">
                <a:tableStyleId>{D03447BB-5D67-496B-8E87-E561075AD55C}</a:tableStyleId>
              </a:tblPr>
              <a:tblGrid>
                <a:gridCol w="4356484">
                  <a:extLst>
                    <a:ext uri="{9D8B030D-6E8A-4147-A177-3AD203B41FA5}">
                      <a16:colId xmlns:a16="http://schemas.microsoft.com/office/drawing/2014/main" xmlns="" val="58222708"/>
                    </a:ext>
                  </a:extLst>
                </a:gridCol>
                <a:gridCol w="4356484">
                  <a:extLst>
                    <a:ext uri="{9D8B030D-6E8A-4147-A177-3AD203B41FA5}">
                      <a16:colId xmlns:a16="http://schemas.microsoft.com/office/drawing/2014/main" xmlns="" val="1820283884"/>
                    </a:ext>
                  </a:extLst>
                </a:gridCol>
              </a:tblGrid>
              <a:tr h="653143">
                <a:tc>
                  <a:txBody>
                    <a:bodyPr/>
                    <a:lstStyle/>
                    <a:p>
                      <a:pPr algn="ctr"/>
                      <a:r>
                        <a:rPr lang="pl-PL" dirty="0"/>
                        <a:t>Ilość punktów</a:t>
                      </a:r>
                    </a:p>
                  </a:txBody>
                  <a:tcPr/>
                </a:tc>
                <a:tc>
                  <a:txBody>
                    <a:bodyPr/>
                    <a:lstStyle/>
                    <a:p>
                      <a:pPr algn="ctr"/>
                      <a:r>
                        <a:rPr lang="pl-PL" b="1" dirty="0"/>
                        <a:t>Ocena </a:t>
                      </a:r>
                    </a:p>
                  </a:txBody>
                  <a:tcPr/>
                </a:tc>
                <a:extLst>
                  <a:ext uri="{0D108BD9-81ED-4DB2-BD59-A6C34878D82A}">
                    <a16:rowId xmlns:a16="http://schemas.microsoft.com/office/drawing/2014/main" xmlns="" val="412281609"/>
                  </a:ext>
                </a:extLst>
              </a:tr>
              <a:tr h="653143">
                <a:tc>
                  <a:txBody>
                    <a:bodyPr/>
                    <a:lstStyle/>
                    <a:p>
                      <a:pPr algn="ctr"/>
                      <a:r>
                        <a:rPr lang="pl-PL" b="1" dirty="0"/>
                        <a:t>0- 3</a:t>
                      </a:r>
                    </a:p>
                  </a:txBody>
                  <a:tcPr/>
                </a:tc>
                <a:tc>
                  <a:txBody>
                    <a:bodyPr/>
                    <a:lstStyle/>
                    <a:p>
                      <a:pPr algn="ctr"/>
                      <a:r>
                        <a:rPr lang="pl-PL" b="1" dirty="0"/>
                        <a:t>Niedostateczny</a:t>
                      </a:r>
                    </a:p>
                  </a:txBody>
                  <a:tcPr/>
                </a:tc>
                <a:extLst>
                  <a:ext uri="{0D108BD9-81ED-4DB2-BD59-A6C34878D82A}">
                    <a16:rowId xmlns:a16="http://schemas.microsoft.com/office/drawing/2014/main" xmlns="" val="2466780143"/>
                  </a:ext>
                </a:extLst>
              </a:tr>
              <a:tr h="653143">
                <a:tc>
                  <a:txBody>
                    <a:bodyPr/>
                    <a:lstStyle/>
                    <a:p>
                      <a:pPr algn="ctr"/>
                      <a:r>
                        <a:rPr lang="pl-PL" b="1" dirty="0"/>
                        <a:t>4-5</a:t>
                      </a:r>
                    </a:p>
                  </a:txBody>
                  <a:tcPr/>
                </a:tc>
                <a:tc>
                  <a:txBody>
                    <a:bodyPr/>
                    <a:lstStyle/>
                    <a:p>
                      <a:pPr algn="ctr"/>
                      <a:r>
                        <a:rPr lang="pl-PL" b="1" dirty="0"/>
                        <a:t>Dopuszczający</a:t>
                      </a:r>
                    </a:p>
                  </a:txBody>
                  <a:tcPr/>
                </a:tc>
                <a:extLst>
                  <a:ext uri="{0D108BD9-81ED-4DB2-BD59-A6C34878D82A}">
                    <a16:rowId xmlns:a16="http://schemas.microsoft.com/office/drawing/2014/main" xmlns="" val="2823668634"/>
                  </a:ext>
                </a:extLst>
              </a:tr>
              <a:tr h="653143">
                <a:tc>
                  <a:txBody>
                    <a:bodyPr/>
                    <a:lstStyle/>
                    <a:p>
                      <a:pPr algn="ctr"/>
                      <a:r>
                        <a:rPr lang="pl-PL" b="1" dirty="0"/>
                        <a:t>6-7</a:t>
                      </a:r>
                    </a:p>
                  </a:txBody>
                  <a:tcPr/>
                </a:tc>
                <a:tc>
                  <a:txBody>
                    <a:bodyPr/>
                    <a:lstStyle/>
                    <a:p>
                      <a:pPr algn="ctr"/>
                      <a:r>
                        <a:rPr lang="pl-PL" b="1" dirty="0"/>
                        <a:t>Dostateczny</a:t>
                      </a:r>
                    </a:p>
                  </a:txBody>
                  <a:tcPr/>
                </a:tc>
                <a:extLst>
                  <a:ext uri="{0D108BD9-81ED-4DB2-BD59-A6C34878D82A}">
                    <a16:rowId xmlns:a16="http://schemas.microsoft.com/office/drawing/2014/main" xmlns="" val="1402813094"/>
                  </a:ext>
                </a:extLst>
              </a:tr>
              <a:tr h="653143">
                <a:tc>
                  <a:txBody>
                    <a:bodyPr/>
                    <a:lstStyle/>
                    <a:p>
                      <a:pPr algn="ctr"/>
                      <a:r>
                        <a:rPr lang="pl-PL" b="1" dirty="0"/>
                        <a:t>8-9</a:t>
                      </a:r>
                    </a:p>
                  </a:txBody>
                  <a:tcPr/>
                </a:tc>
                <a:tc>
                  <a:txBody>
                    <a:bodyPr/>
                    <a:lstStyle/>
                    <a:p>
                      <a:pPr algn="ctr"/>
                      <a:r>
                        <a:rPr lang="pl-PL" b="1" dirty="0"/>
                        <a:t>Dobry </a:t>
                      </a:r>
                    </a:p>
                  </a:txBody>
                  <a:tcPr/>
                </a:tc>
                <a:extLst>
                  <a:ext uri="{0D108BD9-81ED-4DB2-BD59-A6C34878D82A}">
                    <a16:rowId xmlns:a16="http://schemas.microsoft.com/office/drawing/2014/main" xmlns="" val="2109655510"/>
                  </a:ext>
                </a:extLst>
              </a:tr>
              <a:tr h="653143">
                <a:tc>
                  <a:txBody>
                    <a:bodyPr/>
                    <a:lstStyle/>
                    <a:p>
                      <a:pPr algn="ctr"/>
                      <a:r>
                        <a:rPr lang="pl-PL" b="1" dirty="0"/>
                        <a:t>10-11</a:t>
                      </a:r>
                    </a:p>
                  </a:txBody>
                  <a:tcPr/>
                </a:tc>
                <a:tc>
                  <a:txBody>
                    <a:bodyPr/>
                    <a:lstStyle/>
                    <a:p>
                      <a:pPr algn="ctr"/>
                      <a:r>
                        <a:rPr lang="pl-PL" b="1" dirty="0"/>
                        <a:t>Bardzo dobry </a:t>
                      </a:r>
                    </a:p>
                  </a:txBody>
                  <a:tcPr/>
                </a:tc>
                <a:extLst>
                  <a:ext uri="{0D108BD9-81ED-4DB2-BD59-A6C34878D82A}">
                    <a16:rowId xmlns:a16="http://schemas.microsoft.com/office/drawing/2014/main" xmlns="" val="663298504"/>
                  </a:ext>
                </a:extLst>
              </a:tr>
              <a:tr h="653143">
                <a:tc>
                  <a:txBody>
                    <a:bodyPr/>
                    <a:lstStyle/>
                    <a:p>
                      <a:pPr algn="ctr"/>
                      <a:r>
                        <a:rPr lang="pl-PL" b="1" dirty="0"/>
                        <a:t>12</a:t>
                      </a:r>
                    </a:p>
                  </a:txBody>
                  <a:tcPr/>
                </a:tc>
                <a:tc>
                  <a:txBody>
                    <a:bodyPr/>
                    <a:lstStyle/>
                    <a:p>
                      <a:pPr algn="ctr"/>
                      <a:r>
                        <a:rPr lang="pl-PL" b="1" dirty="0"/>
                        <a:t>Celujący </a:t>
                      </a:r>
                    </a:p>
                  </a:txBody>
                  <a:tcPr/>
                </a:tc>
                <a:extLst>
                  <a:ext uri="{0D108BD9-81ED-4DB2-BD59-A6C34878D82A}">
                    <a16:rowId xmlns:a16="http://schemas.microsoft.com/office/drawing/2014/main" xmlns="" val="1792549039"/>
                  </a:ext>
                </a:extLst>
              </a:tr>
            </a:tbl>
          </a:graphicData>
        </a:graphic>
      </p:graphicFrame>
    </p:spTree>
    <p:extLst>
      <p:ext uri="{BB962C8B-B14F-4D97-AF65-F5344CB8AC3E}">
        <p14:creationId xmlns:p14="http://schemas.microsoft.com/office/powerpoint/2010/main" xmlns="" val="18372513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5CA8D3D-4BBF-4F9B-AC4B-059A05C79453}"/>
              </a:ext>
            </a:extLst>
          </p:cNvPr>
          <p:cNvSpPr>
            <a:spLocks noGrp="1"/>
          </p:cNvSpPr>
          <p:nvPr>
            <p:ph type="title"/>
          </p:nvPr>
        </p:nvSpPr>
        <p:spPr>
          <a:xfrm>
            <a:off x="914162" y="482600"/>
            <a:ext cx="10360501" cy="1002184"/>
          </a:xfrm>
        </p:spPr>
        <p:txBody>
          <a:bodyPr/>
          <a:lstStyle/>
          <a:p>
            <a:r>
              <a:rPr lang="pl-PL" dirty="0"/>
              <a:t>Konkluzja </a:t>
            </a:r>
          </a:p>
        </p:txBody>
      </p:sp>
      <p:sp>
        <p:nvSpPr>
          <p:cNvPr id="3" name="Symbol zastępczy zawartości 2">
            <a:extLst>
              <a:ext uri="{FF2B5EF4-FFF2-40B4-BE49-F238E27FC236}">
                <a16:creationId xmlns:a16="http://schemas.microsoft.com/office/drawing/2014/main" xmlns="" id="{9060DF8C-02F6-4B0C-B3B4-1249DF2CA170}"/>
              </a:ext>
            </a:extLst>
          </p:cNvPr>
          <p:cNvSpPr>
            <a:spLocks noGrp="1"/>
          </p:cNvSpPr>
          <p:nvPr>
            <p:ph idx="1"/>
          </p:nvPr>
        </p:nvSpPr>
        <p:spPr>
          <a:xfrm>
            <a:off x="914162" y="1484784"/>
            <a:ext cx="10360501" cy="4789017"/>
          </a:xfrm>
        </p:spPr>
        <p:txBody>
          <a:bodyPr>
            <a:normAutofit fontScale="92500"/>
          </a:bodyPr>
          <a:lstStyle/>
          <a:p>
            <a:pPr marL="393192" lvl="1" indent="0">
              <a:buNone/>
            </a:pPr>
            <a:r>
              <a:rPr lang="pl-PL" sz="2600" i="0" dirty="0"/>
              <a:t>Kremy stanowią bardzo ważną częś</a:t>
            </a:r>
            <a:r>
              <a:rPr lang="pl-PL" sz="2600" dirty="0"/>
              <a:t>ć w produkcji cukierniczej, jest to jeden z podstawowych elementów ciast i tortów. Należy poświęcić dużo uwagi na przygotowanie odpowiedniego kremu o właściwej strukturze i smakowitości. Ciasta z kremami są popularnymi i chętnie kupowanymi wyrobami cukierniczymi </a:t>
            </a:r>
            <a:endParaRPr lang="pl-PL" sz="2600" i="0" dirty="0"/>
          </a:p>
          <a:p>
            <a:pPr marL="393192" lvl="1" indent="0">
              <a:buNone/>
            </a:pPr>
            <a:r>
              <a:rPr lang="pl-PL" sz="2600" dirty="0"/>
              <a:t> </a:t>
            </a:r>
            <a:r>
              <a:rPr lang="pl-PL" sz="2600" i="0" dirty="0"/>
              <a:t>Dzięki Waszym  prezentacjom wiesz:</a:t>
            </a:r>
          </a:p>
          <a:p>
            <a:r>
              <a:rPr lang="pl-PL" sz="2600" dirty="0"/>
              <a:t>Dowiedziałeś się jakie są rodzaje kremów</a:t>
            </a:r>
          </a:p>
          <a:p>
            <a:r>
              <a:rPr lang="pl-PL" sz="2600" dirty="0"/>
              <a:t>Poznałeś etapy produkcji poszczególnych kremów </a:t>
            </a:r>
          </a:p>
          <a:p>
            <a:r>
              <a:rPr lang="pl-PL" sz="2600" dirty="0"/>
              <a:t>Dowiedziałeś jak wykorzystać kremy w produkcji cukierniczej </a:t>
            </a:r>
          </a:p>
          <a:p>
            <a:pPr marL="0" indent="0">
              <a:buNone/>
            </a:pPr>
            <a:r>
              <a:rPr lang="pl-PL" sz="2600" dirty="0"/>
              <a:t>     </a:t>
            </a:r>
          </a:p>
          <a:p>
            <a:endParaRPr lang="pl-PL" dirty="0"/>
          </a:p>
        </p:txBody>
      </p:sp>
    </p:spTree>
    <p:extLst>
      <p:ext uri="{BB962C8B-B14F-4D97-AF65-F5344CB8AC3E}">
        <p14:creationId xmlns:p14="http://schemas.microsoft.com/office/powerpoint/2010/main" xmlns="" val="3136001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1552DAC-F9C7-4B9F-AD3F-D1AEBBC5B697}"/>
              </a:ext>
            </a:extLst>
          </p:cNvPr>
          <p:cNvSpPr>
            <a:spLocks noGrp="1"/>
          </p:cNvSpPr>
          <p:nvPr>
            <p:ph type="title"/>
          </p:nvPr>
        </p:nvSpPr>
        <p:spPr>
          <a:xfrm>
            <a:off x="914162" y="482600"/>
            <a:ext cx="10360501" cy="858168"/>
          </a:xfrm>
        </p:spPr>
        <p:txBody>
          <a:bodyPr/>
          <a:lstStyle/>
          <a:p>
            <a:r>
              <a:rPr lang="pl-PL" dirty="0"/>
              <a:t>konkluzja</a:t>
            </a:r>
          </a:p>
        </p:txBody>
      </p:sp>
      <p:sp>
        <p:nvSpPr>
          <p:cNvPr id="3" name="Symbol zastępczy zawartości 2">
            <a:extLst>
              <a:ext uri="{FF2B5EF4-FFF2-40B4-BE49-F238E27FC236}">
                <a16:creationId xmlns:a16="http://schemas.microsoft.com/office/drawing/2014/main" xmlns="" id="{64BCB056-DF79-4AFE-8CFD-BC8901A436E7}"/>
              </a:ext>
            </a:extLst>
          </p:cNvPr>
          <p:cNvSpPr>
            <a:spLocks noGrp="1"/>
          </p:cNvSpPr>
          <p:nvPr>
            <p:ph idx="1"/>
          </p:nvPr>
        </p:nvSpPr>
        <p:spPr>
          <a:xfrm>
            <a:off x="914163" y="1340768"/>
            <a:ext cx="10076794" cy="4933033"/>
          </a:xfrm>
        </p:spPr>
        <p:txBody>
          <a:bodyPr/>
          <a:lstStyle/>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pl-PL" sz="2800" b="0" i="0" u="none" strike="noStrike" kern="1200" cap="none" spc="0" normalizeH="0" baseline="0" noProof="0" dirty="0">
                <a:ln>
                  <a:noFill/>
                </a:ln>
                <a:effectLst/>
                <a:uLnTx/>
                <a:uFillTx/>
                <a:latin typeface="Palatino Linotype"/>
                <a:ea typeface="+mn-ea"/>
                <a:cs typeface="+mn-cs"/>
              </a:rPr>
              <a:t>Poznałeś asortyment wyrobów cukierniczych  z zastosowaniem kremów</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pl-PL" sz="2800" b="0" i="0" u="none" strike="noStrike" kern="1200" cap="none" spc="0" normalizeH="0" baseline="0" noProof="0" dirty="0">
                <a:ln>
                  <a:noFill/>
                </a:ln>
                <a:effectLst/>
                <a:uLnTx/>
                <a:uFillTx/>
                <a:latin typeface="Palatino Linotype"/>
                <a:ea typeface="+mn-ea"/>
                <a:cs typeface="+mn-cs"/>
              </a:rPr>
              <a:t>Dowiedziałeś się jak przygotować np. krem </a:t>
            </a:r>
            <a:r>
              <a:rPr lang="pl-PL" dirty="0">
                <a:latin typeface="Palatino Linotype"/>
              </a:rPr>
              <a:t>R</a:t>
            </a:r>
            <a:r>
              <a:rPr kumimoji="0" lang="pl-PL" sz="2800" b="0" i="0" u="none" strike="noStrike" kern="1200" cap="none" spc="0" normalizeH="0" baseline="0" noProof="0" dirty="0" err="1">
                <a:ln>
                  <a:noFill/>
                </a:ln>
                <a:effectLst/>
                <a:uLnTx/>
                <a:uFillTx/>
                <a:latin typeface="Palatino Linotype"/>
                <a:ea typeface="+mn-ea"/>
                <a:cs typeface="+mn-cs"/>
              </a:rPr>
              <a:t>ussel</a:t>
            </a:r>
            <a:r>
              <a:rPr lang="pl-PL" dirty="0">
                <a:latin typeface="Palatino Linotype"/>
              </a:rPr>
              <a:t>, krem angielski </a:t>
            </a:r>
            <a:endParaRPr kumimoji="0" lang="pl-PL" sz="2800" b="0" i="0" u="none" strike="noStrike" kern="1200" cap="none" spc="0" normalizeH="0" baseline="0" noProof="0" dirty="0">
              <a:ln>
                <a:noFill/>
              </a:ln>
              <a:effectLst/>
              <a:uLnTx/>
              <a:uFillTx/>
              <a:latin typeface="Palatino Linotype"/>
              <a:ea typeface="+mn-ea"/>
              <a:cs typeface="+mn-cs"/>
            </a:endParaRP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pl-PL" sz="2800" b="0" i="0" u="none" strike="noStrike" kern="1200" cap="none" spc="0" normalizeH="0" baseline="0" noProof="0" dirty="0">
                <a:ln>
                  <a:noFill/>
                </a:ln>
                <a:effectLst/>
                <a:uLnTx/>
                <a:uFillTx/>
                <a:latin typeface="Palatino Linotype"/>
                <a:ea typeface="+mn-ea"/>
                <a:cs typeface="+mn-cs"/>
              </a:rPr>
              <a:t>Nauczyliście się współpracować w grupie </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pl-PL" sz="2800" b="0" i="0" u="none" strike="noStrike" kern="1200" cap="none" spc="0" normalizeH="0" baseline="0" noProof="0" dirty="0">
                <a:ln>
                  <a:noFill/>
                </a:ln>
                <a:effectLst/>
                <a:uLnTx/>
                <a:uFillTx/>
                <a:latin typeface="Palatino Linotype"/>
                <a:ea typeface="+mn-ea"/>
                <a:cs typeface="+mn-cs"/>
              </a:rPr>
              <a:t>Dowiedziałeś się jak za pomocą </a:t>
            </a:r>
            <a:r>
              <a:rPr kumimoji="0" lang="pl-PL" sz="2800" b="0" i="0" u="none" strike="noStrike" kern="1200" cap="none" spc="0" normalizeH="0" baseline="0" noProof="0" dirty="0" err="1">
                <a:ln>
                  <a:noFill/>
                </a:ln>
                <a:effectLst/>
                <a:uLnTx/>
                <a:uFillTx/>
                <a:latin typeface="Palatino Linotype"/>
                <a:ea typeface="+mn-ea"/>
                <a:cs typeface="+mn-cs"/>
              </a:rPr>
              <a:t>internetu</a:t>
            </a:r>
            <a:r>
              <a:rPr kumimoji="0" lang="pl-PL" sz="2800" b="0" i="0" u="none" strike="noStrike" kern="1200" cap="none" spc="0" normalizeH="0" baseline="0" noProof="0" dirty="0">
                <a:ln>
                  <a:noFill/>
                </a:ln>
                <a:effectLst/>
                <a:uLnTx/>
                <a:uFillTx/>
                <a:latin typeface="Palatino Linotype"/>
                <a:ea typeface="+mn-ea"/>
                <a:cs typeface="+mn-cs"/>
              </a:rPr>
              <a:t> znajdować receptury i wykorzystywać je w domu oraz dalszej pracy zawodowej jako kucharz i cukiernik</a:t>
            </a:r>
          </a:p>
          <a:p>
            <a:endParaRPr lang="pl-PL" dirty="0"/>
          </a:p>
        </p:txBody>
      </p:sp>
    </p:spTree>
    <p:extLst>
      <p:ext uri="{BB962C8B-B14F-4D97-AF65-F5344CB8AC3E}">
        <p14:creationId xmlns:p14="http://schemas.microsoft.com/office/powerpoint/2010/main" xmlns="" val="3058849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E0F38F3-352A-4BBE-842B-B4992C759EF3}"/>
              </a:ext>
            </a:extLst>
          </p:cNvPr>
          <p:cNvSpPr>
            <a:spLocks noGrp="1"/>
          </p:cNvSpPr>
          <p:nvPr>
            <p:ph type="title"/>
          </p:nvPr>
        </p:nvSpPr>
        <p:spPr>
          <a:xfrm>
            <a:off x="914162" y="482600"/>
            <a:ext cx="10360501" cy="858168"/>
          </a:xfrm>
        </p:spPr>
        <p:txBody>
          <a:bodyPr/>
          <a:lstStyle/>
          <a:p>
            <a:r>
              <a:rPr lang="pl-PL" dirty="0"/>
              <a:t>Poradnik dla nauczyciela</a:t>
            </a:r>
          </a:p>
        </p:txBody>
      </p:sp>
      <p:sp>
        <p:nvSpPr>
          <p:cNvPr id="3" name="Symbol zastępczy zawartości 2">
            <a:extLst>
              <a:ext uri="{FF2B5EF4-FFF2-40B4-BE49-F238E27FC236}">
                <a16:creationId xmlns:a16="http://schemas.microsoft.com/office/drawing/2014/main" xmlns="" id="{1D135750-B557-49BB-AA9F-748316C2B479}"/>
              </a:ext>
            </a:extLst>
          </p:cNvPr>
          <p:cNvSpPr>
            <a:spLocks noGrp="1"/>
          </p:cNvSpPr>
          <p:nvPr>
            <p:ph idx="1"/>
          </p:nvPr>
        </p:nvSpPr>
        <p:spPr>
          <a:xfrm>
            <a:off x="914162" y="1701800"/>
            <a:ext cx="10360501" cy="4572001"/>
          </a:xfrm>
        </p:spPr>
        <p:txBody>
          <a:bodyPr/>
          <a:lstStyle/>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pl-PL" sz="2800" b="0" i="0" u="none" strike="noStrike" kern="1200" cap="none" spc="0" normalizeH="0" baseline="0" noProof="0" dirty="0">
                <a:ln>
                  <a:noFill/>
                </a:ln>
                <a:effectLst/>
                <a:uLnTx/>
                <a:uFillTx/>
                <a:latin typeface="Palatino Linotype"/>
                <a:ea typeface="+mn-ea"/>
                <a:cs typeface="+mn-cs"/>
              </a:rPr>
              <a:t>Uczniowie najlepiej jeśli dobiorą się sami w grupy 2 osobowe. Należy zwrócić uwagę uczniom żeby przynajmniej jeden z nich miał odpowiedni program do wykonania prezentacji</a:t>
            </a:r>
          </a:p>
          <a:p>
            <a:pPr marL="223838" marR="0" lvl="0" indent="-223838" algn="l" defTabSz="914400" rtl="0" eaLnBrk="1" fontAlgn="auto" latinLnBrk="0" hangingPunct="1">
              <a:lnSpc>
                <a:spcPct val="90000"/>
              </a:lnSpc>
              <a:spcBef>
                <a:spcPts val="1800"/>
              </a:spcBef>
              <a:spcAft>
                <a:spcPts val="0"/>
              </a:spcAft>
              <a:buClrTx/>
              <a:buSzTx/>
              <a:buFont typeface="Arial" pitchFamily="34" charset="0"/>
              <a:buChar char="•"/>
              <a:tabLst/>
              <a:defRPr/>
            </a:pPr>
            <a:r>
              <a:rPr kumimoji="0" lang="pl-PL" sz="2800" b="0" i="0" u="none" strike="noStrike" kern="1200" cap="none" spc="0" normalizeH="0" baseline="0" noProof="0" dirty="0">
                <a:ln>
                  <a:noFill/>
                </a:ln>
                <a:effectLst/>
                <a:uLnTx/>
                <a:uFillTx/>
                <a:latin typeface="Palatino Linotype"/>
                <a:ea typeface="+mn-ea"/>
                <a:cs typeface="+mn-cs"/>
              </a:rPr>
              <a:t>Nauczyciel powinien dokładnie wyjaśnić temat zadania, na co uczniowie powinni zwrócić szczególną uwagę podczas pisania pracy. W części drugiej nauczyciel jest zobowiązany do przeprowadzenia krótkiego szkolenia bhp przed przystąpieniem do części praktycznej.</a:t>
            </a:r>
          </a:p>
          <a:p>
            <a:endParaRPr lang="pl-PL" dirty="0"/>
          </a:p>
        </p:txBody>
      </p:sp>
    </p:spTree>
    <p:extLst>
      <p:ext uri="{BB962C8B-B14F-4D97-AF65-F5344CB8AC3E}">
        <p14:creationId xmlns:p14="http://schemas.microsoft.com/office/powerpoint/2010/main" xmlns="" val="23021923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F481117-22DA-47EB-A6AC-0D6FF4006290}"/>
              </a:ext>
            </a:extLst>
          </p:cNvPr>
          <p:cNvSpPr>
            <a:spLocks noGrp="1"/>
          </p:cNvSpPr>
          <p:nvPr>
            <p:ph type="title"/>
          </p:nvPr>
        </p:nvSpPr>
        <p:spPr>
          <a:xfrm>
            <a:off x="914162" y="482600"/>
            <a:ext cx="10360501" cy="858168"/>
          </a:xfrm>
        </p:spPr>
        <p:txBody>
          <a:bodyPr/>
          <a:lstStyle/>
          <a:p>
            <a:r>
              <a:rPr lang="pl-PL" dirty="0"/>
              <a:t>Poradnik dla nauczyciela</a:t>
            </a:r>
          </a:p>
        </p:txBody>
      </p:sp>
      <p:sp>
        <p:nvSpPr>
          <p:cNvPr id="3" name="Symbol zastępczy zawartości 2">
            <a:extLst>
              <a:ext uri="{FF2B5EF4-FFF2-40B4-BE49-F238E27FC236}">
                <a16:creationId xmlns:a16="http://schemas.microsoft.com/office/drawing/2014/main" xmlns="" id="{1914FF0C-7B1F-4061-8492-9D7BDD602F0F}"/>
              </a:ext>
            </a:extLst>
          </p:cNvPr>
          <p:cNvSpPr>
            <a:spLocks noGrp="1"/>
          </p:cNvSpPr>
          <p:nvPr>
            <p:ph idx="1"/>
          </p:nvPr>
        </p:nvSpPr>
        <p:spPr>
          <a:xfrm>
            <a:off x="914162" y="1484784"/>
            <a:ext cx="10360501" cy="4789017"/>
          </a:xfrm>
        </p:spPr>
        <p:txBody>
          <a:bodyPr>
            <a:normAutofit/>
          </a:bodyPr>
          <a:lstStyle/>
          <a:p>
            <a:r>
              <a:rPr lang="pl-PL" dirty="0"/>
              <a:t>Nauczyciel powinien przedstawić plusy i minusy korzystania z </a:t>
            </a:r>
            <a:r>
              <a:rPr lang="pl-PL" dirty="0" err="1"/>
              <a:t>internetu</a:t>
            </a:r>
            <a:r>
              <a:rPr lang="pl-PL" dirty="0"/>
              <a:t>, zwrócić szczególną uwagę na ewentualne zagrożenia i niebezpieczeństwa wynikające z korzystania z sieci.</a:t>
            </a:r>
          </a:p>
          <a:p>
            <a:r>
              <a:rPr lang="pl-PL" dirty="0"/>
              <a:t>Podczas omawiania tematu nauczyciel może pomóc uczniom wspólnie stworzyć roboczy plan pracy. . W celu uniknięcia błędów merytorycznych uczniowie powinni wspierać się podręcznikiem przedmiotowym</a:t>
            </a:r>
          </a:p>
          <a:p>
            <a:r>
              <a:rPr lang="pl-PL" dirty="0"/>
              <a:t>Czas wykonania projektu powinien być dostosowany do możliwości uczniów. Część teoretyczna (około 2 tygodni), część praktyczna powinna odbyć się w pracowni gastronomicznej i nie przekraczać 3 godzin zegarowych</a:t>
            </a:r>
          </a:p>
          <a:p>
            <a:endParaRPr lang="pl-PL" dirty="0"/>
          </a:p>
        </p:txBody>
      </p:sp>
    </p:spTree>
    <p:extLst>
      <p:ext uri="{BB962C8B-B14F-4D97-AF65-F5344CB8AC3E}">
        <p14:creationId xmlns:p14="http://schemas.microsoft.com/office/powerpoint/2010/main" xmlns="" val="25211839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80B4826-1CD8-4B2E-913F-BCC1F33ECF02}"/>
              </a:ext>
            </a:extLst>
          </p:cNvPr>
          <p:cNvSpPr>
            <a:spLocks noGrp="1"/>
          </p:cNvSpPr>
          <p:nvPr>
            <p:ph type="title"/>
          </p:nvPr>
        </p:nvSpPr>
        <p:spPr/>
        <p:txBody>
          <a:bodyPr/>
          <a:lstStyle/>
          <a:p>
            <a:r>
              <a:rPr lang="pl-PL" dirty="0"/>
              <a:t>Poradnik dla nauczyciela</a:t>
            </a:r>
          </a:p>
        </p:txBody>
      </p:sp>
      <p:sp>
        <p:nvSpPr>
          <p:cNvPr id="4" name="Symbol zastępczy zawartości 3">
            <a:extLst>
              <a:ext uri="{FF2B5EF4-FFF2-40B4-BE49-F238E27FC236}">
                <a16:creationId xmlns:a16="http://schemas.microsoft.com/office/drawing/2014/main" xmlns="" id="{9C7A64A9-CAD7-4F23-922D-BE71E5032AF8}"/>
              </a:ext>
            </a:extLst>
          </p:cNvPr>
          <p:cNvSpPr>
            <a:spLocks noGrp="1"/>
          </p:cNvSpPr>
          <p:nvPr>
            <p:ph sz="half" idx="1"/>
          </p:nvPr>
        </p:nvSpPr>
        <p:spPr/>
        <p:txBody>
          <a:bodyPr>
            <a:normAutofit lnSpcReduction="10000"/>
          </a:bodyPr>
          <a:lstStyle/>
          <a:p>
            <a:r>
              <a:rPr kumimoji="0" lang="pl-PL" sz="2400" b="0" i="0" u="none" strike="noStrike" kern="1200" cap="none" spc="0" normalizeH="0" baseline="0" noProof="0" dirty="0">
                <a:ln>
                  <a:noFill/>
                </a:ln>
                <a:effectLst/>
                <a:uLnTx/>
                <a:uFillTx/>
                <a:latin typeface="Palatino Linotype"/>
                <a:ea typeface="+mn-ea"/>
                <a:cs typeface="+mn-cs"/>
              </a:rPr>
              <a:t>Dobrze było by rozpowszechnić przygotowane receptury np. na stronie internetowej szkoły w specjalnej zakładce, zaproszenie kolegów i koleżanki oraz dyrekcję i nauczycieli na wspólną degustacje wykonanych potraw. </a:t>
            </a:r>
          </a:p>
          <a:p>
            <a:endParaRPr lang="pl-PL" dirty="0"/>
          </a:p>
        </p:txBody>
      </p:sp>
      <p:pic>
        <p:nvPicPr>
          <p:cNvPr id="9" name="Symbol zastępczy zawartości 8">
            <a:extLst>
              <a:ext uri="{FF2B5EF4-FFF2-40B4-BE49-F238E27FC236}">
                <a16:creationId xmlns:a16="http://schemas.microsoft.com/office/drawing/2014/main" xmlns="" id="{D5A4453F-0B96-44C4-A42A-1C286BBC5523}"/>
              </a:ext>
            </a:extLst>
          </p:cNvPr>
          <p:cNvPicPr>
            <a:picLocks noGrp="1" noChangeAspect="1"/>
          </p:cNvPicPr>
          <p:nvPr>
            <p:ph sz="half" idx="2"/>
          </p:nvPr>
        </p:nvPicPr>
        <p:blipFill>
          <a:blip r:embed="rId2" cstate="print"/>
          <a:stretch>
            <a:fillRect/>
          </a:stretch>
        </p:blipFill>
        <p:spPr>
          <a:xfrm>
            <a:off x="7678588" y="1588878"/>
            <a:ext cx="3191014" cy="4786522"/>
          </a:xfrm>
          <a:prstGeom prst="rect">
            <a:avLst/>
          </a:prstGeom>
        </p:spPr>
      </p:pic>
    </p:spTree>
    <p:extLst>
      <p:ext uri="{BB962C8B-B14F-4D97-AF65-F5344CB8AC3E}">
        <p14:creationId xmlns:p14="http://schemas.microsoft.com/office/powerpoint/2010/main" xmlns="" val="395209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CDDC4CC-99BD-4636-9519-CA6D64504766}"/>
              </a:ext>
            </a:extLst>
          </p:cNvPr>
          <p:cNvSpPr>
            <a:spLocks noGrp="1"/>
          </p:cNvSpPr>
          <p:nvPr>
            <p:ph type="title"/>
          </p:nvPr>
        </p:nvSpPr>
        <p:spPr/>
        <p:txBody>
          <a:bodyPr/>
          <a:lstStyle/>
          <a:p>
            <a:pPr algn="ctr"/>
            <a:r>
              <a:rPr lang="pl-PL" dirty="0"/>
              <a:t>powodzenia</a:t>
            </a:r>
          </a:p>
        </p:txBody>
      </p:sp>
      <p:pic>
        <p:nvPicPr>
          <p:cNvPr id="6" name="Symbol zastępczy zawartości 5">
            <a:extLst>
              <a:ext uri="{FF2B5EF4-FFF2-40B4-BE49-F238E27FC236}">
                <a16:creationId xmlns:a16="http://schemas.microsoft.com/office/drawing/2014/main" xmlns="" id="{6EF0D21A-EA21-419A-B40D-06592307B0A3}"/>
              </a:ext>
            </a:extLst>
          </p:cNvPr>
          <p:cNvPicPr>
            <a:picLocks noGrp="1" noChangeAspect="1"/>
          </p:cNvPicPr>
          <p:nvPr>
            <p:ph idx="1"/>
          </p:nvPr>
        </p:nvPicPr>
        <p:blipFill>
          <a:blip r:embed="rId2" cstate="print"/>
          <a:stretch>
            <a:fillRect/>
          </a:stretch>
        </p:blipFill>
        <p:spPr>
          <a:xfrm>
            <a:off x="4912255" y="2249488"/>
            <a:ext cx="2361141" cy="3541712"/>
          </a:xfrm>
          <a:prstGeom prst="rect">
            <a:avLst/>
          </a:prstGeom>
        </p:spPr>
      </p:pic>
    </p:spTree>
    <p:extLst>
      <p:ext uri="{BB962C8B-B14F-4D97-AF65-F5344CB8AC3E}">
        <p14:creationId xmlns:p14="http://schemas.microsoft.com/office/powerpoint/2010/main" xmlns="" val="3533419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xmlns="" id="{08D0AE24-E231-417C-A4C0-0FE7E5F029B8}"/>
              </a:ext>
            </a:extLst>
          </p:cNvPr>
          <p:cNvSpPr>
            <a:spLocks noGrp="1"/>
          </p:cNvSpPr>
          <p:nvPr>
            <p:ph type="title"/>
          </p:nvPr>
        </p:nvSpPr>
        <p:spPr>
          <a:xfrm>
            <a:off x="914162" y="692696"/>
            <a:ext cx="10360501" cy="1368152"/>
          </a:xfrm>
        </p:spPr>
        <p:txBody>
          <a:bodyPr>
            <a:normAutofit/>
          </a:bodyPr>
          <a:lstStyle/>
          <a:p>
            <a:pPr algn="ctr"/>
            <a:r>
              <a:rPr lang="pl-PL" dirty="0"/>
              <a:t>S</a:t>
            </a:r>
            <a:r>
              <a:rPr lang="pl" dirty="0"/>
              <a:t>porządzanie półproduktów cukierniczych </a:t>
            </a:r>
            <a:br>
              <a:rPr lang="pl" dirty="0"/>
            </a:br>
            <a:r>
              <a:rPr lang="pl" dirty="0"/>
              <a:t>„kremy”</a:t>
            </a:r>
            <a:endParaRPr lang="pl-PL" dirty="0"/>
          </a:p>
        </p:txBody>
      </p:sp>
      <p:sp>
        <p:nvSpPr>
          <p:cNvPr id="5" name="Symbol zastępczy zawartości 4">
            <a:extLst>
              <a:ext uri="{FF2B5EF4-FFF2-40B4-BE49-F238E27FC236}">
                <a16:creationId xmlns:a16="http://schemas.microsoft.com/office/drawing/2014/main" xmlns="" id="{A1B72B0A-F718-42C6-A162-5E429816BBA3}"/>
              </a:ext>
            </a:extLst>
          </p:cNvPr>
          <p:cNvSpPr>
            <a:spLocks noGrp="1"/>
          </p:cNvSpPr>
          <p:nvPr>
            <p:ph sz="half" idx="1"/>
          </p:nvPr>
        </p:nvSpPr>
        <p:spPr>
          <a:xfrm>
            <a:off x="914162" y="2276871"/>
            <a:ext cx="4977104" cy="3996929"/>
          </a:xfrm>
        </p:spPr>
        <p:txBody>
          <a:bodyPr/>
          <a:lstStyle/>
          <a:p>
            <a:pPr marL="274320" marR="0" lvl="0" indent="-274320" algn="l" defTabSz="1218987" rtl="0" eaLnBrk="1" fontAlgn="auto" latinLnBrk="0" hangingPunct="1">
              <a:lnSpc>
                <a:spcPct val="90000"/>
              </a:lnSpc>
              <a:spcBef>
                <a:spcPts val="1600"/>
              </a:spcBef>
              <a:spcAft>
                <a:spcPts val="0"/>
              </a:spcAft>
              <a:buClr>
                <a:srgbClr val="BCB49E"/>
              </a:buClr>
              <a:buSzPct val="90000"/>
              <a:buFont typeface="Arial" pitchFamily="34" charset="0"/>
              <a:buChar char="•"/>
              <a:tabLst/>
              <a:defRPr/>
            </a:pPr>
            <a:r>
              <a:rPr kumimoji="0" lang="pl-PL" sz="2400" b="0" i="0" u="none" strike="noStrike" kern="1200" cap="none" spc="0" normalizeH="0" baseline="0" noProof="0" dirty="0">
                <a:ln>
                  <a:noFill/>
                </a:ln>
                <a:solidFill>
                  <a:prstClr val="white"/>
                </a:solidFill>
                <a:effectLst/>
                <a:uLnTx/>
                <a:uFillTx/>
                <a:latin typeface="Cambria"/>
                <a:ea typeface="+mn-ea"/>
                <a:cs typeface="+mn-cs"/>
              </a:rPr>
              <a:t>Web Quest przeznaczony dla uczniów niesłyszących w ramach zajęć pracowni cukierniczej i gastronomicznej  Szkoły Branżowej I stopnia ,                        w zawodach: cukiernik i kucharz                        </a:t>
            </a:r>
          </a:p>
          <a:p>
            <a:pPr marL="0" marR="0" lvl="0" indent="0" algn="l" defTabSz="1218987" rtl="0" eaLnBrk="1" fontAlgn="auto" latinLnBrk="0" hangingPunct="1">
              <a:lnSpc>
                <a:spcPct val="90000"/>
              </a:lnSpc>
              <a:spcBef>
                <a:spcPts val="1600"/>
              </a:spcBef>
              <a:spcAft>
                <a:spcPts val="0"/>
              </a:spcAft>
              <a:buClr>
                <a:srgbClr val="BCB49E"/>
              </a:buClr>
              <a:buSzPct val="90000"/>
              <a:buNone/>
              <a:tabLst/>
              <a:defRPr/>
            </a:pPr>
            <a:r>
              <a:rPr lang="pl-PL" sz="2400" dirty="0">
                <a:solidFill>
                  <a:prstClr val="white"/>
                </a:solidFill>
                <a:latin typeface="Cambria"/>
                <a:ea typeface="+mn-ea"/>
                <a:cs typeface="+mn-cs"/>
              </a:rPr>
              <a:t>    dla  </a:t>
            </a:r>
            <a:r>
              <a:rPr kumimoji="0" lang="pl-PL" sz="2400" b="0" i="0" u="none" strike="noStrike" kern="1200" cap="none" spc="0" normalizeH="0" baseline="0" noProof="0" dirty="0">
                <a:ln>
                  <a:noFill/>
                </a:ln>
                <a:solidFill>
                  <a:prstClr val="white"/>
                </a:solidFill>
                <a:effectLst/>
                <a:uLnTx/>
                <a:uFillTx/>
                <a:latin typeface="Cambria"/>
                <a:ea typeface="+mn-ea"/>
                <a:cs typeface="+mn-cs"/>
              </a:rPr>
              <a:t>klas I, II </a:t>
            </a:r>
            <a:endParaRPr lang="pl-PL" dirty="0"/>
          </a:p>
          <a:p>
            <a:endParaRPr lang="pl-PL" dirty="0"/>
          </a:p>
        </p:txBody>
      </p:sp>
      <p:pic>
        <p:nvPicPr>
          <p:cNvPr id="7" name="Symbol zastępczy zawartości 6">
            <a:extLst>
              <a:ext uri="{FF2B5EF4-FFF2-40B4-BE49-F238E27FC236}">
                <a16:creationId xmlns:a16="http://schemas.microsoft.com/office/drawing/2014/main" xmlns="" id="{7EE044B4-A706-4680-8464-D76C6E107033}"/>
              </a:ext>
            </a:extLst>
          </p:cNvPr>
          <p:cNvPicPr>
            <a:picLocks noGrp="1" noChangeAspect="1"/>
          </p:cNvPicPr>
          <p:nvPr>
            <p:ph sz="half" idx="2"/>
          </p:nvPr>
        </p:nvPicPr>
        <p:blipFill>
          <a:blip r:embed="rId2" cstate="print"/>
          <a:stretch>
            <a:fillRect/>
          </a:stretch>
        </p:blipFill>
        <p:spPr>
          <a:xfrm>
            <a:off x="7426855" y="2249488"/>
            <a:ext cx="2361141" cy="3541712"/>
          </a:xfrm>
          <a:prstGeom prst="rect">
            <a:avLst/>
          </a:prstGeom>
        </p:spPr>
      </p:pic>
    </p:spTree>
    <p:extLst>
      <p:ext uri="{BB962C8B-B14F-4D97-AF65-F5344CB8AC3E}">
        <p14:creationId xmlns:p14="http://schemas.microsoft.com/office/powerpoint/2010/main" xmlns="" val="972254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A9EF637-7407-4BF8-91E3-C8ECECB15FEE}"/>
              </a:ext>
            </a:extLst>
          </p:cNvPr>
          <p:cNvSpPr>
            <a:spLocks noGrp="1"/>
          </p:cNvSpPr>
          <p:nvPr>
            <p:ph type="title"/>
          </p:nvPr>
        </p:nvSpPr>
        <p:spPr>
          <a:xfrm>
            <a:off x="1142703" y="1556792"/>
            <a:ext cx="9903418" cy="1478570"/>
          </a:xfrm>
        </p:spPr>
        <p:txBody>
          <a:bodyPr>
            <a:normAutofit fontScale="90000"/>
          </a:bodyPr>
          <a:lstStyle/>
          <a:p>
            <a:r>
              <a:rPr lang="pl-PL" dirty="0"/>
              <a:t>Projekt „</a:t>
            </a:r>
            <a:r>
              <a:rPr lang="pl-PL" b="0" i="0" dirty="0">
                <a:effectLst/>
              </a:rPr>
              <a:t>Innowacyjne narzędzia w edukacji zawodowej dla niesłyszących</a:t>
            </a:r>
            <a:r>
              <a:rPr lang="pl-PL" dirty="0"/>
              <a:t>” korzysta z dofinansowania otrzymanego od Islandii, Liechtensteinu i Norwegii w ramach funduszy EOG. </a:t>
            </a:r>
            <a:br>
              <a:rPr lang="pl-PL" dirty="0"/>
            </a:br>
            <a:r>
              <a:rPr lang="pl-PL" dirty="0"/>
              <a:t/>
            </a:r>
            <a:br>
              <a:rPr lang="pl-PL" dirty="0"/>
            </a:br>
            <a:endParaRPr lang="pl-PL" dirty="0"/>
          </a:p>
        </p:txBody>
      </p:sp>
    </p:spTree>
    <p:extLst>
      <p:ext uri="{BB962C8B-B14F-4D97-AF65-F5344CB8AC3E}">
        <p14:creationId xmlns:p14="http://schemas.microsoft.com/office/powerpoint/2010/main" xmlns="" val="19053338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A0B93F3E-1B61-495C-BF59-A53C01EDC61E}"/>
              </a:ext>
            </a:extLst>
          </p:cNvPr>
          <p:cNvSpPr>
            <a:spLocks noGrp="1"/>
          </p:cNvSpPr>
          <p:nvPr>
            <p:ph type="title"/>
          </p:nvPr>
        </p:nvSpPr>
        <p:spPr/>
        <p:txBody>
          <a:bodyPr/>
          <a:lstStyle/>
          <a:p>
            <a:r>
              <a:rPr lang="pl-PL" dirty="0"/>
              <a:t>Spis treści </a:t>
            </a:r>
          </a:p>
        </p:txBody>
      </p:sp>
      <p:sp>
        <p:nvSpPr>
          <p:cNvPr id="6" name="Symbol zastępczy zawartości 5">
            <a:extLst>
              <a:ext uri="{FF2B5EF4-FFF2-40B4-BE49-F238E27FC236}">
                <a16:creationId xmlns:a16="http://schemas.microsoft.com/office/drawing/2014/main" xmlns="" id="{6349F4CF-1524-45FA-B5D3-4FF553C54414}"/>
              </a:ext>
            </a:extLst>
          </p:cNvPr>
          <p:cNvSpPr>
            <a:spLocks noGrp="1"/>
          </p:cNvSpPr>
          <p:nvPr>
            <p:ph idx="1"/>
          </p:nvPr>
        </p:nvSpPr>
        <p:spPr/>
        <p:txBody>
          <a:bodyPr>
            <a:normAutofit fontScale="92500" lnSpcReduction="10000"/>
          </a:bodyPr>
          <a:lstStyle/>
          <a:p>
            <a:r>
              <a:rPr lang="pl-PL" dirty="0"/>
              <a:t>Wprowadzenie</a:t>
            </a:r>
          </a:p>
          <a:p>
            <a:r>
              <a:rPr lang="pl-PL" dirty="0"/>
              <a:t> Zadania</a:t>
            </a:r>
          </a:p>
          <a:p>
            <a:r>
              <a:rPr lang="pl-PL" dirty="0"/>
              <a:t> Proces</a:t>
            </a:r>
          </a:p>
          <a:p>
            <a:r>
              <a:rPr lang="pl-PL" dirty="0"/>
              <a:t> Źródła</a:t>
            </a:r>
          </a:p>
          <a:p>
            <a:r>
              <a:rPr lang="pl-PL" dirty="0"/>
              <a:t> Ewaluacja</a:t>
            </a:r>
          </a:p>
          <a:p>
            <a:r>
              <a:rPr lang="pl-PL" dirty="0"/>
              <a:t> Konkluzja</a:t>
            </a:r>
          </a:p>
          <a:p>
            <a:r>
              <a:rPr lang="pl-PL" dirty="0"/>
              <a:t> Poradnik dla nauczyciela</a:t>
            </a:r>
          </a:p>
          <a:p>
            <a:endParaRPr lang="pl-PL" dirty="0"/>
          </a:p>
        </p:txBody>
      </p:sp>
    </p:spTree>
    <p:extLst>
      <p:ext uri="{BB962C8B-B14F-4D97-AF65-F5344CB8AC3E}">
        <p14:creationId xmlns:p14="http://schemas.microsoft.com/office/powerpoint/2010/main" xmlns="" val="22629255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9B5029-ADAA-4092-9427-91FA580FA6D0}"/>
              </a:ext>
            </a:extLst>
          </p:cNvPr>
          <p:cNvSpPr>
            <a:spLocks noGrp="1"/>
          </p:cNvSpPr>
          <p:nvPr>
            <p:ph type="title"/>
          </p:nvPr>
        </p:nvSpPr>
        <p:spPr/>
        <p:txBody>
          <a:bodyPr/>
          <a:lstStyle/>
          <a:p>
            <a:r>
              <a:rPr lang="pl-PL" dirty="0"/>
              <a:t>wprowadzenie</a:t>
            </a:r>
          </a:p>
        </p:txBody>
      </p:sp>
      <p:sp>
        <p:nvSpPr>
          <p:cNvPr id="3" name="Symbol zastępczy zawartości 2">
            <a:extLst>
              <a:ext uri="{FF2B5EF4-FFF2-40B4-BE49-F238E27FC236}">
                <a16:creationId xmlns:a16="http://schemas.microsoft.com/office/drawing/2014/main" xmlns="" id="{0054A257-4DE1-4578-91E9-20A0F229A8A1}"/>
              </a:ext>
            </a:extLst>
          </p:cNvPr>
          <p:cNvSpPr>
            <a:spLocks noGrp="1"/>
          </p:cNvSpPr>
          <p:nvPr>
            <p:ph sz="half" idx="1"/>
          </p:nvPr>
        </p:nvSpPr>
        <p:spPr/>
        <p:txBody>
          <a:bodyPr>
            <a:normAutofit fontScale="85000" lnSpcReduction="10000"/>
          </a:bodyPr>
          <a:lstStyle/>
          <a:p>
            <a:pPr marL="0" indent="0">
              <a:buNone/>
            </a:pPr>
            <a:r>
              <a:rPr lang="pl-PL" dirty="0"/>
              <a:t>Witajcie młodzi cukiernicy !!!!</a:t>
            </a:r>
          </a:p>
          <a:p>
            <a:r>
              <a:rPr lang="pl-PL" dirty="0"/>
              <a:t>Czy lubicie ciasta, ciasteczka z kremami ?</a:t>
            </a:r>
          </a:p>
          <a:p>
            <a:r>
              <a:rPr lang="pl-PL" dirty="0"/>
              <a:t>A może wolicie desery owocowe z kremem ?</a:t>
            </a:r>
          </a:p>
          <a:p>
            <a:r>
              <a:rPr lang="pl-PL" dirty="0"/>
              <a:t>Czy już macie swój ulubiony krem na specjalne okazje?</a:t>
            </a:r>
          </a:p>
          <a:p>
            <a:r>
              <a:rPr lang="pl-PL" dirty="0"/>
              <a:t>Czy w Waszym  domu sporządzą się torty kremowe na urodziny ?</a:t>
            </a:r>
          </a:p>
          <a:p>
            <a:endParaRPr lang="pl-PL" dirty="0"/>
          </a:p>
        </p:txBody>
      </p:sp>
      <p:pic>
        <p:nvPicPr>
          <p:cNvPr id="5" name="Symbol zastępczy zawartości 4">
            <a:extLst>
              <a:ext uri="{FF2B5EF4-FFF2-40B4-BE49-F238E27FC236}">
                <a16:creationId xmlns:a16="http://schemas.microsoft.com/office/drawing/2014/main" xmlns="" id="{65442D74-5380-418E-9188-757AF638DB9E}"/>
              </a:ext>
            </a:extLst>
          </p:cNvPr>
          <p:cNvPicPr>
            <a:picLocks noGrp="1" noChangeAspect="1"/>
          </p:cNvPicPr>
          <p:nvPr>
            <p:ph sz="half" idx="2"/>
          </p:nvPr>
        </p:nvPicPr>
        <p:blipFill>
          <a:blip r:embed="rId2" cstate="print"/>
          <a:stretch>
            <a:fillRect/>
          </a:stretch>
        </p:blipFill>
        <p:spPr>
          <a:xfrm>
            <a:off x="7295886" y="1163242"/>
            <a:ext cx="3407038" cy="5110558"/>
          </a:xfrm>
          <a:prstGeom prst="rect">
            <a:avLst/>
          </a:prstGeom>
        </p:spPr>
      </p:pic>
    </p:spTree>
    <p:extLst>
      <p:ext uri="{BB962C8B-B14F-4D97-AF65-F5344CB8AC3E}">
        <p14:creationId xmlns:p14="http://schemas.microsoft.com/office/powerpoint/2010/main" xmlns="" val="1978244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D41AD97-4079-4CB3-91AD-1E7A128ED853}"/>
              </a:ext>
            </a:extLst>
          </p:cNvPr>
          <p:cNvSpPr>
            <a:spLocks noGrp="1"/>
          </p:cNvSpPr>
          <p:nvPr>
            <p:ph type="title"/>
          </p:nvPr>
        </p:nvSpPr>
        <p:spPr/>
        <p:txBody>
          <a:bodyPr/>
          <a:lstStyle/>
          <a:p>
            <a:r>
              <a:rPr lang="pl-PL" dirty="0"/>
              <a:t>Wprowadzenie </a:t>
            </a:r>
          </a:p>
        </p:txBody>
      </p:sp>
      <p:sp>
        <p:nvSpPr>
          <p:cNvPr id="3" name="Symbol zastępczy zawartości 2">
            <a:extLst>
              <a:ext uri="{FF2B5EF4-FFF2-40B4-BE49-F238E27FC236}">
                <a16:creationId xmlns:a16="http://schemas.microsoft.com/office/drawing/2014/main" xmlns="" id="{76432272-18E9-462E-B98B-53192F028CC7}"/>
              </a:ext>
            </a:extLst>
          </p:cNvPr>
          <p:cNvSpPr>
            <a:spLocks noGrp="1"/>
          </p:cNvSpPr>
          <p:nvPr>
            <p:ph sz="half" idx="1"/>
          </p:nvPr>
        </p:nvSpPr>
        <p:spPr/>
        <p:txBody>
          <a:bodyPr>
            <a:normAutofit fontScale="92500"/>
          </a:bodyPr>
          <a:lstStyle/>
          <a:p>
            <a:r>
              <a:rPr lang="pl-PL" dirty="0"/>
              <a:t>Jak myślicie czy krem i masa                   to to samo ?</a:t>
            </a:r>
          </a:p>
          <a:p>
            <a:r>
              <a:rPr lang="pl-PL" dirty="0"/>
              <a:t>Jak rozpoznać idealny krem angielski ?</a:t>
            </a:r>
          </a:p>
          <a:p>
            <a:r>
              <a:rPr lang="pl-PL" dirty="0"/>
              <a:t>Czy wiecie jak wygląda krem </a:t>
            </a:r>
            <a:r>
              <a:rPr lang="pl-PL" dirty="0" err="1"/>
              <a:t>russel</a:t>
            </a:r>
            <a:r>
              <a:rPr lang="pl-PL" dirty="0"/>
              <a:t> i jak się go sporządza ?</a:t>
            </a:r>
          </a:p>
          <a:p>
            <a:r>
              <a:rPr lang="pl-PL" dirty="0"/>
              <a:t>Czy dobry krem to podstawa mistrza cukiernictwa ?</a:t>
            </a:r>
          </a:p>
          <a:p>
            <a:endParaRPr lang="pl-PL" dirty="0"/>
          </a:p>
        </p:txBody>
      </p:sp>
      <p:pic>
        <p:nvPicPr>
          <p:cNvPr id="5" name="Symbol zastępczy zawartości 4">
            <a:extLst>
              <a:ext uri="{FF2B5EF4-FFF2-40B4-BE49-F238E27FC236}">
                <a16:creationId xmlns:a16="http://schemas.microsoft.com/office/drawing/2014/main" xmlns="" id="{71C44C90-019B-4577-B14F-08A5EBC55EAF}"/>
              </a:ext>
            </a:extLst>
          </p:cNvPr>
          <p:cNvPicPr>
            <a:picLocks noGrp="1" noChangeAspect="1"/>
          </p:cNvPicPr>
          <p:nvPr>
            <p:ph sz="half" idx="2"/>
          </p:nvPr>
        </p:nvPicPr>
        <p:blipFill>
          <a:blip r:embed="rId2" cstate="print"/>
          <a:stretch>
            <a:fillRect/>
          </a:stretch>
        </p:blipFill>
        <p:spPr>
          <a:xfrm>
            <a:off x="7252378" y="1124744"/>
            <a:ext cx="3532928" cy="5149056"/>
          </a:xfrm>
          <a:prstGeom prst="rect">
            <a:avLst/>
          </a:prstGeom>
        </p:spPr>
      </p:pic>
    </p:spTree>
    <p:extLst>
      <p:ext uri="{BB962C8B-B14F-4D97-AF65-F5344CB8AC3E}">
        <p14:creationId xmlns:p14="http://schemas.microsoft.com/office/powerpoint/2010/main" xmlns="" val="1217683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8CEADCF-06E1-4B17-BD79-8FFCAE76616B}"/>
              </a:ext>
            </a:extLst>
          </p:cNvPr>
          <p:cNvSpPr>
            <a:spLocks noGrp="1"/>
          </p:cNvSpPr>
          <p:nvPr>
            <p:ph type="title"/>
          </p:nvPr>
        </p:nvSpPr>
        <p:spPr/>
        <p:txBody>
          <a:bodyPr/>
          <a:lstStyle/>
          <a:p>
            <a:r>
              <a:rPr lang="pl-PL" dirty="0"/>
              <a:t>Zadanie </a:t>
            </a:r>
          </a:p>
        </p:txBody>
      </p:sp>
      <p:sp>
        <p:nvSpPr>
          <p:cNvPr id="3" name="Symbol zastępczy zawartości 2">
            <a:extLst>
              <a:ext uri="{FF2B5EF4-FFF2-40B4-BE49-F238E27FC236}">
                <a16:creationId xmlns:a16="http://schemas.microsoft.com/office/drawing/2014/main" xmlns="" id="{3E4D9BA3-EC85-4F83-85FF-F55BD389A462}"/>
              </a:ext>
            </a:extLst>
          </p:cNvPr>
          <p:cNvSpPr>
            <a:spLocks noGrp="1"/>
          </p:cNvSpPr>
          <p:nvPr>
            <p:ph sz="half" idx="1"/>
          </p:nvPr>
        </p:nvSpPr>
        <p:spPr/>
        <p:txBody>
          <a:bodyPr>
            <a:normAutofit fontScale="70000" lnSpcReduction="20000"/>
          </a:bodyPr>
          <a:lstStyle/>
          <a:p>
            <a:r>
              <a:rPr lang="pl-PL" sz="2400" dirty="0"/>
              <a:t>Wasze zadanie będzie składało się z dwóch części:</a:t>
            </a:r>
          </a:p>
          <a:p>
            <a:pPr algn="ctr"/>
            <a:r>
              <a:rPr lang="pl-PL" sz="2400" dirty="0"/>
              <a:t>Części teoretycznej dotyczącej wykonania prezentacji w PowerPoint  </a:t>
            </a:r>
          </a:p>
          <a:p>
            <a:pPr marL="0" indent="0" algn="ctr">
              <a:buNone/>
            </a:pPr>
            <a:r>
              <a:rPr lang="pl-PL" sz="2400" dirty="0"/>
              <a:t>na temat: „Sporządzanie półproduktów cukierniczych </a:t>
            </a:r>
            <a:br>
              <a:rPr lang="pl-PL" sz="2400" dirty="0"/>
            </a:br>
            <a:r>
              <a:rPr lang="pl-PL" sz="2400" dirty="0"/>
              <a:t>- kremy”” </a:t>
            </a:r>
          </a:p>
          <a:p>
            <a:pPr marL="0" indent="0" algn="ctr">
              <a:buNone/>
            </a:pPr>
            <a:endParaRPr lang="pl-PL" sz="2400" dirty="0"/>
          </a:p>
          <a:p>
            <a:pPr algn="ctr"/>
            <a:r>
              <a:rPr lang="pl-PL" sz="2400" dirty="0"/>
              <a:t>Części praktycznej- polegającej      na wykonaniu wypieków cukierniczych zastosowaniem kremów</a:t>
            </a:r>
          </a:p>
          <a:p>
            <a:endParaRPr lang="pl-PL" dirty="0"/>
          </a:p>
        </p:txBody>
      </p:sp>
      <p:pic>
        <p:nvPicPr>
          <p:cNvPr id="5" name="Symbol zastępczy zawartości 4">
            <a:extLst>
              <a:ext uri="{FF2B5EF4-FFF2-40B4-BE49-F238E27FC236}">
                <a16:creationId xmlns:a16="http://schemas.microsoft.com/office/drawing/2014/main" xmlns="" id="{FAD0E6F3-2C85-4246-8E2A-601FA218B0FE}"/>
              </a:ext>
            </a:extLst>
          </p:cNvPr>
          <p:cNvPicPr>
            <a:picLocks noGrp="1" noChangeAspect="1"/>
          </p:cNvPicPr>
          <p:nvPr>
            <p:ph sz="half" idx="2"/>
          </p:nvPr>
        </p:nvPicPr>
        <p:blipFill>
          <a:blip r:embed="rId2" cstate="print"/>
          <a:stretch>
            <a:fillRect/>
          </a:stretch>
        </p:blipFill>
        <p:spPr>
          <a:xfrm>
            <a:off x="7428741" y="2249488"/>
            <a:ext cx="2357369" cy="3541712"/>
          </a:xfrm>
          <a:prstGeom prst="rect">
            <a:avLst/>
          </a:prstGeom>
        </p:spPr>
      </p:pic>
    </p:spTree>
    <p:extLst>
      <p:ext uri="{BB962C8B-B14F-4D97-AF65-F5344CB8AC3E}">
        <p14:creationId xmlns:p14="http://schemas.microsoft.com/office/powerpoint/2010/main" xmlns="" val="3093110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04FB6945-2AD6-429A-AF38-D2904A44C6AD}"/>
              </a:ext>
            </a:extLst>
          </p:cNvPr>
          <p:cNvSpPr>
            <a:spLocks noGrp="1"/>
          </p:cNvSpPr>
          <p:nvPr>
            <p:ph type="title"/>
          </p:nvPr>
        </p:nvSpPr>
        <p:spPr>
          <a:xfrm>
            <a:off x="914162" y="482600"/>
            <a:ext cx="10360501" cy="786160"/>
          </a:xfrm>
        </p:spPr>
        <p:txBody>
          <a:bodyPr>
            <a:normAutofit/>
          </a:bodyPr>
          <a:lstStyle/>
          <a:p>
            <a:r>
              <a:rPr lang="pl-PL" dirty="0"/>
              <a:t>Procesy</a:t>
            </a:r>
          </a:p>
        </p:txBody>
      </p:sp>
      <p:sp>
        <p:nvSpPr>
          <p:cNvPr id="6" name="Symbol zastępczy zawartości 5">
            <a:extLst>
              <a:ext uri="{FF2B5EF4-FFF2-40B4-BE49-F238E27FC236}">
                <a16:creationId xmlns:a16="http://schemas.microsoft.com/office/drawing/2014/main" xmlns="" id="{4B8DA27D-9359-4B19-AE86-199F10AAB79E}"/>
              </a:ext>
            </a:extLst>
          </p:cNvPr>
          <p:cNvSpPr>
            <a:spLocks noGrp="1"/>
          </p:cNvSpPr>
          <p:nvPr>
            <p:ph idx="1"/>
          </p:nvPr>
        </p:nvSpPr>
        <p:spPr>
          <a:xfrm>
            <a:off x="914163" y="1412776"/>
            <a:ext cx="9716754" cy="4861025"/>
          </a:xfrm>
        </p:spPr>
        <p:txBody>
          <a:bodyPr/>
          <a:lstStyle/>
          <a:p>
            <a:pPr marL="0" indent="0">
              <a:buNone/>
            </a:pPr>
            <a:r>
              <a:rPr lang="pl-PL" sz="2800" dirty="0"/>
              <a:t>Proces przygotowania pierwszej części zadania:</a:t>
            </a:r>
          </a:p>
          <a:p>
            <a:r>
              <a:rPr lang="pl-PL" sz="2800" dirty="0"/>
              <a:t> Zadanie to będziecie wykonywać w parach,                     Waszym celem będzie przygotowanie prezentacji multimedialnej.</a:t>
            </a:r>
          </a:p>
          <a:p>
            <a:r>
              <a:rPr lang="pl-PL" sz="2800" dirty="0"/>
              <a:t>Każda prezentacja ma zawierać:</a:t>
            </a:r>
          </a:p>
          <a:p>
            <a:pPr marL="457200" indent="-457200">
              <a:buFont typeface="+mj-lt"/>
              <a:buAutoNum type="arabicPeriod"/>
            </a:pPr>
            <a:r>
              <a:rPr lang="pl-PL" sz="2800" dirty="0"/>
              <a:t>Imię i nazwisko autorów prezentacji</a:t>
            </a:r>
          </a:p>
          <a:p>
            <a:pPr marL="457200" indent="-457200">
              <a:buFont typeface="+mj-lt"/>
              <a:buAutoNum type="arabicPeriod"/>
            </a:pPr>
            <a:r>
              <a:rPr lang="pl-PL" sz="2800" dirty="0"/>
              <a:t>Temat prezentacji </a:t>
            </a:r>
          </a:p>
          <a:p>
            <a:endParaRPr lang="pl-PL" dirty="0"/>
          </a:p>
        </p:txBody>
      </p:sp>
    </p:spTree>
    <p:extLst>
      <p:ext uri="{BB962C8B-B14F-4D97-AF65-F5344CB8AC3E}">
        <p14:creationId xmlns:p14="http://schemas.microsoft.com/office/powerpoint/2010/main" xmlns="" val="10945790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ED93C2-E1B2-4DFA-8DEA-362E80BD6DDF}"/>
              </a:ext>
            </a:extLst>
          </p:cNvPr>
          <p:cNvSpPr>
            <a:spLocks noGrp="1"/>
          </p:cNvSpPr>
          <p:nvPr>
            <p:ph type="title"/>
          </p:nvPr>
        </p:nvSpPr>
        <p:spPr>
          <a:xfrm>
            <a:off x="914162" y="482600"/>
            <a:ext cx="10360501" cy="786160"/>
          </a:xfrm>
        </p:spPr>
        <p:txBody>
          <a:bodyPr/>
          <a:lstStyle/>
          <a:p>
            <a:r>
              <a:rPr lang="pl-PL" dirty="0"/>
              <a:t>Procesy </a:t>
            </a:r>
          </a:p>
        </p:txBody>
      </p:sp>
      <p:sp>
        <p:nvSpPr>
          <p:cNvPr id="3" name="Symbol zastępczy zawartości 2">
            <a:extLst>
              <a:ext uri="{FF2B5EF4-FFF2-40B4-BE49-F238E27FC236}">
                <a16:creationId xmlns:a16="http://schemas.microsoft.com/office/drawing/2014/main" xmlns="" id="{6A155C4A-E866-471D-87CE-02FC4D2FA524}"/>
              </a:ext>
            </a:extLst>
          </p:cNvPr>
          <p:cNvSpPr>
            <a:spLocks noGrp="1"/>
          </p:cNvSpPr>
          <p:nvPr>
            <p:ph idx="1"/>
          </p:nvPr>
        </p:nvSpPr>
        <p:spPr>
          <a:xfrm>
            <a:off x="914163" y="1340768"/>
            <a:ext cx="9860770" cy="4972789"/>
          </a:xfrm>
        </p:spPr>
        <p:txBody>
          <a:bodyPr>
            <a:normAutofit/>
          </a:bodyPr>
          <a:lstStyle/>
          <a:p>
            <a:pPr marL="0" indent="0">
              <a:buNone/>
            </a:pPr>
            <a:r>
              <a:rPr lang="pl-PL" dirty="0"/>
              <a:t>   Najważniejsze zagadnienia dotyczące omawianego tematu:</a:t>
            </a:r>
          </a:p>
          <a:p>
            <a:r>
              <a:rPr lang="pl-PL" dirty="0"/>
              <a:t>Ogólna charakterystyka kremów, co to jest krem ?</a:t>
            </a:r>
          </a:p>
          <a:p>
            <a:r>
              <a:rPr lang="pl-PL" dirty="0"/>
              <a:t>Rodzaje i etapy produkcji kremów (grzanych, zaparzanych, gotowanych, kremy produkowane na zimno)</a:t>
            </a:r>
          </a:p>
          <a:p>
            <a:r>
              <a:rPr lang="pl-PL" dirty="0"/>
              <a:t>Zastosowanie kremów w produkcji cukierniczej</a:t>
            </a:r>
          </a:p>
          <a:p>
            <a:r>
              <a:rPr lang="pl-PL" dirty="0"/>
              <a:t>Przygotuj 5 receptur na ciasto lub ciasteczka z zastosowaniem kremów.</a:t>
            </a:r>
          </a:p>
          <a:p>
            <a:r>
              <a:rPr lang="pl-PL" dirty="0"/>
              <a:t>Przygotuj 2 receptury na deser z kremem</a:t>
            </a:r>
          </a:p>
          <a:p>
            <a:endParaRPr lang="pl-PL" dirty="0"/>
          </a:p>
        </p:txBody>
      </p:sp>
    </p:spTree>
    <p:extLst>
      <p:ext uri="{BB962C8B-B14F-4D97-AF65-F5344CB8AC3E}">
        <p14:creationId xmlns:p14="http://schemas.microsoft.com/office/powerpoint/2010/main" xmlns="" val="2230356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20CC858-F9BC-4C0D-9D02-CFE4FD49FB04}"/>
              </a:ext>
            </a:extLst>
          </p:cNvPr>
          <p:cNvSpPr>
            <a:spLocks noGrp="1"/>
          </p:cNvSpPr>
          <p:nvPr>
            <p:ph type="title"/>
          </p:nvPr>
        </p:nvSpPr>
        <p:spPr>
          <a:xfrm>
            <a:off x="914162" y="482600"/>
            <a:ext cx="10360501" cy="1002184"/>
          </a:xfrm>
        </p:spPr>
        <p:txBody>
          <a:bodyPr/>
          <a:lstStyle/>
          <a:p>
            <a:r>
              <a:rPr lang="pl-PL" dirty="0"/>
              <a:t>Procesy </a:t>
            </a:r>
          </a:p>
        </p:txBody>
      </p:sp>
      <p:sp>
        <p:nvSpPr>
          <p:cNvPr id="3" name="Symbol zastępczy zawartości 2">
            <a:extLst>
              <a:ext uri="{FF2B5EF4-FFF2-40B4-BE49-F238E27FC236}">
                <a16:creationId xmlns:a16="http://schemas.microsoft.com/office/drawing/2014/main" xmlns="" id="{42B8015E-5B6A-4781-89C1-629760008D92}"/>
              </a:ext>
            </a:extLst>
          </p:cNvPr>
          <p:cNvSpPr>
            <a:spLocks noGrp="1"/>
          </p:cNvSpPr>
          <p:nvPr>
            <p:ph idx="1"/>
          </p:nvPr>
        </p:nvSpPr>
        <p:spPr>
          <a:xfrm>
            <a:off x="914162" y="1484784"/>
            <a:ext cx="10360501" cy="4789017"/>
          </a:xfrm>
        </p:spPr>
        <p:txBody>
          <a:bodyPr>
            <a:normAutofit lnSpcReduction="10000"/>
          </a:bodyPr>
          <a:lstStyle/>
          <a:p>
            <a:pPr marL="0" indent="0">
              <a:buNone/>
            </a:pPr>
            <a:r>
              <a:rPr lang="pl-PL" sz="2400" dirty="0"/>
              <a:t>Proces przygotowania drugiej części zadania:</a:t>
            </a:r>
          </a:p>
          <a:p>
            <a:r>
              <a:rPr lang="pl-PL" sz="2400" dirty="0"/>
              <a:t>Zadanie to będziecie wykonywać w parach, waszym celem będzie wybranie z prezentacji multimedialnej dwóch receptur na ciasta z kremem w pracowni cukierniczej.</a:t>
            </a:r>
          </a:p>
          <a:p>
            <a:r>
              <a:rPr lang="pl-PL" sz="2400" dirty="0"/>
              <a:t>W tym celu musicie:</a:t>
            </a:r>
          </a:p>
          <a:p>
            <a:pPr marL="850392" lvl="1" indent="-457200">
              <a:buAutoNum type="arabicPeriod"/>
            </a:pPr>
            <a:r>
              <a:rPr lang="pl-PL" sz="2400" dirty="0"/>
              <a:t>Wybrać 2 receptury z prezentacji</a:t>
            </a:r>
          </a:p>
          <a:p>
            <a:pPr marL="850392" lvl="1" indent="-457200">
              <a:buAutoNum type="arabicPeriod"/>
            </a:pPr>
            <a:r>
              <a:rPr lang="pl-PL" sz="2400" dirty="0"/>
              <a:t>Przygotować zapotrzebowanie na surowce</a:t>
            </a:r>
          </a:p>
          <a:p>
            <a:pPr marL="850392" lvl="1" indent="-457200">
              <a:buAutoNum type="arabicPeriod"/>
            </a:pPr>
            <a:r>
              <a:rPr lang="pl-PL" sz="2400" dirty="0"/>
              <a:t>Przygotować niezbędny sprzęt do wykonania ćwiczenia </a:t>
            </a:r>
          </a:p>
          <a:p>
            <a:pPr marL="850392" lvl="1" indent="-457200">
              <a:buAutoNum type="arabicPeriod"/>
            </a:pPr>
            <a:r>
              <a:rPr lang="pl-PL" sz="2400" dirty="0"/>
              <a:t>Wykonać ćwiczenie zgodnie z zasadami HACCP </a:t>
            </a:r>
          </a:p>
          <a:p>
            <a:pPr marL="850392" lvl="1" indent="-457200">
              <a:buAutoNum type="arabicPeriod"/>
            </a:pPr>
            <a:r>
              <a:rPr lang="pl-PL" sz="2400" dirty="0"/>
              <a:t>Przeprowadzić prezentację i degustację ciast</a:t>
            </a:r>
          </a:p>
          <a:p>
            <a:endParaRPr lang="pl-PL" dirty="0"/>
          </a:p>
        </p:txBody>
      </p:sp>
    </p:spTree>
    <p:extLst>
      <p:ext uri="{BB962C8B-B14F-4D97-AF65-F5344CB8AC3E}">
        <p14:creationId xmlns:p14="http://schemas.microsoft.com/office/powerpoint/2010/main" xmlns="" val="735551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wód">
  <a:themeElements>
    <a:clrScheme name="Obwód">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bwód">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wó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Motyw pakietu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76977-ECB7-44C2-A70D-853BB6B4124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TM04033919[[fn=Obwód]]</Template>
  <TotalTime>948</TotalTime>
  <Words>895</Words>
  <Application>Microsoft Office PowerPoint</Application>
  <PresentationFormat>Niestandardowy</PresentationFormat>
  <Paragraphs>129</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Obwód</vt:lpstr>
      <vt:lpstr>Sporządzanie półproduktów cukierniczych  „kremy”</vt:lpstr>
      <vt:lpstr>Sporządzanie półproduktów cukierniczych  „kremy”</vt:lpstr>
      <vt:lpstr>Spis treści </vt:lpstr>
      <vt:lpstr>wprowadzenie</vt:lpstr>
      <vt:lpstr>Wprowadzenie </vt:lpstr>
      <vt:lpstr>Zadanie </vt:lpstr>
      <vt:lpstr>Procesy</vt:lpstr>
      <vt:lpstr>Procesy </vt:lpstr>
      <vt:lpstr>Procesy </vt:lpstr>
      <vt:lpstr>źródła</vt:lpstr>
      <vt:lpstr>Ewaluacja części I teoretycznej </vt:lpstr>
      <vt:lpstr>Ewaluacja części II teoretycznej </vt:lpstr>
      <vt:lpstr>Ewaluacja - ocena</vt:lpstr>
      <vt:lpstr>Konkluzja </vt:lpstr>
      <vt:lpstr>konkluzja</vt:lpstr>
      <vt:lpstr>Poradnik dla nauczyciela</vt:lpstr>
      <vt:lpstr>Poradnik dla nauczyciela</vt:lpstr>
      <vt:lpstr>Poradnik dla nauczyciela</vt:lpstr>
      <vt:lpstr>powodzenia</vt:lpstr>
      <vt:lpstr>Projekt „Innowacyjne narzędzia w edukacji zawodowej dla niesłyszących” korzysta z dofinansowania otrzymanego od Islandii, Liechtensteinu i Norwegii w ramach funduszy EOG.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Układ Tytuł</dc:title>
  <dc:creator>Danusia</dc:creator>
  <cp:lastModifiedBy>Konrad1</cp:lastModifiedBy>
  <cp:revision>32</cp:revision>
  <dcterms:created xsi:type="dcterms:W3CDTF">2020-08-21T20:04:26Z</dcterms:created>
  <dcterms:modified xsi:type="dcterms:W3CDTF">2021-08-29T11:22:24Z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